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2"/>
  </p:notesMasterIdLst>
  <p:sldIdLst>
    <p:sldId id="330" r:id="rId2"/>
    <p:sldId id="257" r:id="rId3"/>
    <p:sldId id="479" r:id="rId4"/>
    <p:sldId id="631" r:id="rId5"/>
    <p:sldId id="275" r:id="rId6"/>
    <p:sldId id="509" r:id="rId7"/>
    <p:sldId id="481" r:id="rId8"/>
    <p:sldId id="534" r:id="rId9"/>
    <p:sldId id="536" r:id="rId10"/>
    <p:sldId id="538" r:id="rId11"/>
    <p:sldId id="488" r:id="rId12"/>
    <p:sldId id="490" r:id="rId13"/>
    <p:sldId id="637" r:id="rId14"/>
    <p:sldId id="650" r:id="rId15"/>
    <p:sldId id="644" r:id="rId16"/>
    <p:sldId id="652" r:id="rId17"/>
    <p:sldId id="633" r:id="rId18"/>
    <p:sldId id="495" r:id="rId19"/>
    <p:sldId id="646" r:id="rId20"/>
    <p:sldId id="556" r:id="rId21"/>
    <p:sldId id="558" r:id="rId22"/>
    <p:sldId id="560" r:id="rId23"/>
    <p:sldId id="562" r:id="rId24"/>
    <p:sldId id="564" r:id="rId25"/>
    <p:sldId id="511" r:id="rId26"/>
    <p:sldId id="552" r:id="rId27"/>
    <p:sldId id="554" r:id="rId28"/>
    <p:sldId id="512" r:id="rId29"/>
    <p:sldId id="514" r:id="rId30"/>
    <p:sldId id="516" r:id="rId31"/>
    <p:sldId id="518" r:id="rId32"/>
    <p:sldId id="520" r:id="rId33"/>
    <p:sldId id="522" r:id="rId34"/>
    <p:sldId id="524" r:id="rId35"/>
    <p:sldId id="526" r:id="rId36"/>
    <p:sldId id="528" r:id="rId37"/>
    <p:sldId id="530" r:id="rId38"/>
    <p:sldId id="547" r:id="rId39"/>
    <p:sldId id="544" r:id="rId40"/>
    <p:sldId id="567" r:id="rId41"/>
    <p:sldId id="569" r:id="rId42"/>
    <p:sldId id="571" r:id="rId43"/>
    <p:sldId id="576" r:id="rId44"/>
    <p:sldId id="575" r:id="rId45"/>
    <p:sldId id="654" r:id="rId46"/>
    <p:sldId id="579" r:id="rId47"/>
    <p:sldId id="597" r:id="rId48"/>
    <p:sldId id="581" r:id="rId49"/>
    <p:sldId id="589" r:id="rId50"/>
    <p:sldId id="593" r:id="rId51"/>
    <p:sldId id="320" r:id="rId52"/>
    <p:sldId id="321" r:id="rId53"/>
    <p:sldId id="595" r:id="rId54"/>
    <p:sldId id="607" r:id="rId55"/>
    <p:sldId id="619" r:id="rId56"/>
    <p:sldId id="621" r:id="rId57"/>
    <p:sldId id="623" r:id="rId58"/>
    <p:sldId id="627" r:id="rId59"/>
    <p:sldId id="609" r:id="rId60"/>
    <p:sldId id="332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C2155-4C48-4EE2-B208-DF8ED571A4FB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5C47D-2A77-4478-A492-0FBF7E090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1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D2ED5-04B5-446E-AA94-B06A2A61CC39}" type="slidenum">
              <a:rPr lang="en-US"/>
              <a:pPr/>
              <a:t>2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9" y="8546"/>
            <a:ext cx="12117936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97" y="529839"/>
            <a:ext cx="4385285" cy="14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1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9757" y="1120292"/>
            <a:ext cx="108018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Premature Ventricular Contractions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caused by early, </a:t>
            </a:r>
            <a:r>
              <a:rPr lang="en-US" sz="2400" b="1" dirty="0" err="1"/>
              <a:t>nonsinus</a:t>
            </a:r>
            <a:r>
              <a:rPr lang="en-US" sz="2400" b="1" dirty="0"/>
              <a:t> depolarization of the </a:t>
            </a:r>
            <a:r>
              <a:rPr lang="en-US" sz="2400" b="1" dirty="0" smtClean="0"/>
              <a:t>ventricles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PVCs produce a characteristic Doppler flow pattern with absence of diastolic flow across the AV (mitral) valve prior to the initiation of ventricular systole (aortic outflow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They </a:t>
            </a:r>
            <a:r>
              <a:rPr lang="en-US" sz="2400" b="1" dirty="0"/>
              <a:t>account for approximately 2% to 4% of all fetal </a:t>
            </a:r>
            <a:r>
              <a:rPr lang="en-US" sz="2400" b="1" dirty="0" err="1" smtClean="0"/>
              <a:t>ectopy</a:t>
            </a:r>
            <a:endParaRPr lang="en-US" sz="2400" b="1" dirty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Management Options PVCs are </a:t>
            </a:r>
            <a:r>
              <a:rPr lang="en-US" sz="2400" b="1" dirty="0" smtClean="0"/>
              <a:t> </a:t>
            </a:r>
            <a:r>
              <a:rPr lang="en-US" sz="2400" b="1" dirty="0"/>
              <a:t>benign and </a:t>
            </a:r>
            <a:r>
              <a:rPr lang="en-US" sz="2400" b="1" dirty="0" smtClean="0"/>
              <a:t>avoidance </a:t>
            </a:r>
            <a:r>
              <a:rPr lang="en-US" sz="2400" b="1" dirty="0"/>
              <a:t>of cardiac stimulants such as </a:t>
            </a:r>
            <a:r>
              <a:rPr lang="en-US" sz="2400" b="1" dirty="0" err="1" smtClean="0"/>
              <a:t>caffein</a:t>
            </a:r>
            <a:endParaRPr lang="en-US" sz="2400" b="1" dirty="0" smtClean="0"/>
          </a:p>
        </p:txBody>
      </p:sp>
      <p:pic>
        <p:nvPicPr>
          <p:cNvPr id="3" name="Picture 5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57" y="0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719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TACHYARRHYTHMIAS </a:t>
            </a:r>
            <a:r>
              <a:rPr lang="en-US" sz="2800" b="1" dirty="0" smtClean="0">
                <a:solidFill>
                  <a:srgbClr val="FF0000"/>
                </a:solidFill>
              </a:rPr>
              <a:t>(FHR </a:t>
            </a:r>
            <a:r>
              <a:rPr lang="en-US" sz="2800" b="1" dirty="0">
                <a:solidFill>
                  <a:srgbClr val="FF0000"/>
                </a:solidFill>
              </a:rPr>
              <a:t>&gt;160 </a:t>
            </a:r>
            <a:r>
              <a:rPr lang="en-US" sz="2800" b="1" dirty="0" smtClean="0">
                <a:solidFill>
                  <a:srgbClr val="FF0000"/>
                </a:solidFill>
              </a:rPr>
              <a:t>bpm)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1589" y="744763"/>
            <a:ext cx="10246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00B050"/>
                </a:solidFill>
              </a:rPr>
              <a:t>Differential </a:t>
            </a:r>
            <a:r>
              <a:rPr lang="en-US" sz="2400" b="1" dirty="0">
                <a:solidFill>
                  <a:srgbClr val="00B050"/>
                </a:solidFill>
              </a:rPr>
              <a:t>diagnosis includes: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Sinus tachycardia </a:t>
            </a:r>
            <a:endParaRPr lang="en-US" sz="2400" b="1" dirty="0" smtClean="0"/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Supraventricular </a:t>
            </a:r>
            <a:r>
              <a:rPr lang="en-US" sz="2400" b="1" dirty="0"/>
              <a:t>tachycardia (SVT): Typical 1:1 reentrant </a:t>
            </a:r>
            <a:r>
              <a:rPr lang="en-US" sz="2400" b="1" dirty="0" smtClean="0"/>
              <a:t>tachycardia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851589" y="3912404"/>
            <a:ext cx="96530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Atrial </a:t>
            </a:r>
            <a:r>
              <a:rPr lang="en-US" sz="2400" b="1" dirty="0"/>
              <a:t>flutter, </a:t>
            </a:r>
            <a:r>
              <a:rPr lang="en-US" sz="2400" b="1" dirty="0" smtClean="0"/>
              <a:t>2:1 </a:t>
            </a:r>
            <a:r>
              <a:rPr lang="en-US" sz="2400" b="1" dirty="0"/>
              <a:t>conduction with atrial rates of 400 to 440 bpm and ventricular rates of 200 to 220 </a:t>
            </a:r>
            <a:r>
              <a:rPr lang="en-US" sz="2400" b="1" dirty="0" smtClean="0"/>
              <a:t>bpm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Automatic </a:t>
            </a:r>
            <a:r>
              <a:rPr lang="en-US" sz="2400" b="1" dirty="0"/>
              <a:t>mechanisms (</a:t>
            </a:r>
            <a:r>
              <a:rPr lang="en-US" sz="2400" b="1" dirty="0" err="1"/>
              <a:t>eg</a:t>
            </a:r>
            <a:r>
              <a:rPr lang="en-US" sz="2400" b="1" dirty="0"/>
              <a:t>, ectopic atrial tachycardia, </a:t>
            </a:r>
            <a:r>
              <a:rPr lang="en-US" sz="2400" b="1" dirty="0" err="1"/>
              <a:t>junctional</a:t>
            </a:r>
            <a:r>
              <a:rPr lang="en-US" sz="2400" b="1" dirty="0"/>
              <a:t> ectopic tachycardia, and atrial </a:t>
            </a:r>
            <a:r>
              <a:rPr lang="en-US" sz="2400" b="1" dirty="0" smtClean="0"/>
              <a:t>fibrillation)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Ventricular </a:t>
            </a:r>
            <a:r>
              <a:rPr lang="en-US" sz="2400" b="1" dirty="0"/>
              <a:t>tachycardia </a:t>
            </a:r>
          </a:p>
        </p:txBody>
      </p:sp>
      <p:pic>
        <p:nvPicPr>
          <p:cNvPr id="5" name="Picture 5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104" y="158234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14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sinus </a:t>
            </a:r>
            <a:r>
              <a:rPr lang="en-US" b="1" dirty="0">
                <a:solidFill>
                  <a:srgbClr val="FF0000"/>
                </a:solidFill>
              </a:rPr>
              <a:t>tachycardia (160 to 200 bpm)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7604" y="2217469"/>
            <a:ext cx="85144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Diagnosis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Atrial rates of 160 to 200 bpm </a:t>
            </a:r>
            <a:r>
              <a:rPr lang="en-US" sz="2400" b="1" dirty="0" smtClean="0"/>
              <a:t>or 210</a:t>
            </a:r>
          </a:p>
          <a:p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1:1 </a:t>
            </a:r>
            <a:r>
              <a:rPr lang="en-US" sz="2400" b="1" dirty="0" err="1"/>
              <a:t>atrioventricular</a:t>
            </a:r>
            <a:r>
              <a:rPr lang="en-US" sz="2400" b="1" dirty="0"/>
              <a:t> conduction </a:t>
            </a:r>
            <a:endParaRPr lang="en-US" sz="2400" b="1" dirty="0" smtClean="0"/>
          </a:p>
          <a:p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Normal duration of the </a:t>
            </a:r>
            <a:r>
              <a:rPr lang="en-US" sz="2400" b="1" dirty="0" err="1"/>
              <a:t>atrioventricular</a:t>
            </a:r>
            <a:r>
              <a:rPr lang="en-US" sz="2400" b="1" dirty="0"/>
              <a:t> </a:t>
            </a:r>
            <a:r>
              <a:rPr lang="en-US" sz="2400" b="1" dirty="0" smtClean="0"/>
              <a:t>interval</a:t>
            </a:r>
          </a:p>
          <a:p>
            <a:r>
              <a:rPr lang="en-US" sz="2400" b="1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At least some heart rate variability </a:t>
            </a:r>
          </a:p>
        </p:txBody>
      </p:sp>
      <p:pic>
        <p:nvPicPr>
          <p:cNvPr id="4" name="Picture 5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954" y="2000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92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37416" y="1190001"/>
                <a:ext cx="10532692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2628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It is important to distinguish between significant fetal tachycardia and an arrhythmia, especially when the heart rate is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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200 bpm.</a:t>
                </a:r>
              </a:p>
              <a:p>
                <a:pPr marL="109728"/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2628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A sinus tachycardia is more likely to have developed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gradually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from a slower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baseline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b="1" dirty="0"/>
                  <a:t>Usually does not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𝒃𝒎𝒑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𝒃𝒖𝒕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𝒐𝒄𝒄𝒂𝒔𝒊𝒐𝒏𝒂𝒍𝒚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𝒊𝒔</m:t>
                    </m:r>
                  </m:oMath>
                </a14:m>
                <a:endParaRPr lang="en-US" sz="2400" b="1" dirty="0">
                  <a:ea typeface="Cambria Math" panose="02040503050406030204" pitchFamily="18" charset="0"/>
                </a:endParaRPr>
              </a:p>
              <a:p>
                <a:endParaRPr lang="en-US" sz="2400" b="1" dirty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ea typeface="Cambria Math" panose="02040503050406030204" pitchFamily="18" charset="0"/>
                  </a:rPr>
                  <a:t>BBV diminish at rapid heart rate because withdrawal of vagal tone</a:t>
                </a:r>
              </a:p>
              <a:p>
                <a:pPr marL="452628" indent="-342900">
                  <a:buFont typeface="Wingdings" panose="05000000000000000000" pitchFamily="2" charset="2"/>
                  <a:buChar char="Ø"/>
                </a:pP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/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2628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as opposed to the usual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abrupt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onset of an arrhythmia.</a:t>
                </a:r>
              </a:p>
              <a:p>
                <a:pPr marL="109728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452628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Fetal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echocardiography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is helpful for diagnosis of specific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arrhythimia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416" y="1190001"/>
                <a:ext cx="10532692" cy="4893647"/>
              </a:xfrm>
              <a:prstGeom prst="rect">
                <a:avLst/>
              </a:prstGeom>
              <a:blipFill rotWithShape="0">
                <a:blip r:embed="rId2"/>
                <a:stretch>
                  <a:fillRect l="-752" t="-996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5" descr="sgv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3778" y="0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OHZ-PC\share\New folder (6)\محیط\S45C-518111107111_00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2" r="13575" b="31934"/>
          <a:stretch/>
        </p:blipFill>
        <p:spPr bwMode="auto">
          <a:xfrm>
            <a:off x="102550" y="0"/>
            <a:ext cx="1208944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5" descr="sgv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50" y="94004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2247" y="927272"/>
            <a:ext cx="10272045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endParaRPr lang="en-US" sz="2400" b="1" dirty="0"/>
          </a:p>
          <a:p>
            <a:r>
              <a:rPr lang="en-US" sz="2400" b="1" i="1" dirty="0">
                <a:solidFill>
                  <a:srgbClr val="FF0000"/>
                </a:solidFill>
              </a:rPr>
              <a:t>The key feature to distinguish fetal compromise in association with tachycardia seems to be </a:t>
            </a:r>
            <a:r>
              <a:rPr lang="en-US" sz="2400" b="1" i="1" dirty="0">
                <a:solidFill>
                  <a:srgbClr val="00B050"/>
                </a:solidFill>
              </a:rPr>
              <a:t>concomitant heart rate decelerations (tachycardia + deceleration )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 Short bursts of sinus tachycardia (typically up to 200 bpm) associated with fetal movement are normal in late pregnancy and do not require cardiac evaluation </a:t>
            </a:r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</a:rPr>
              <a:t>In the presence of </a:t>
            </a:r>
            <a:r>
              <a:rPr lang="en-US" sz="2400" b="1" dirty="0">
                <a:solidFill>
                  <a:schemeClr val="accent1"/>
                </a:solidFill>
              </a:rPr>
              <a:t>good variability </a:t>
            </a:r>
            <a:r>
              <a:rPr lang="en-US" sz="2400" b="1" dirty="0">
                <a:solidFill>
                  <a:srgbClr val="000000"/>
                </a:solidFill>
              </a:rPr>
              <a:t>tachycardia is not a sign of fetal distress 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/>
          </a:p>
          <a:p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/>
              <a:t>   </a:t>
            </a:r>
            <a:endParaRPr lang="en-US" sz="2400" b="1" dirty="0">
              <a:ea typeface="Cambria Math" panose="02040503050406030204" pitchFamily="18" charset="0"/>
            </a:endParaRPr>
          </a:p>
          <a:p>
            <a:endParaRPr lang="en-US" sz="2400" b="1" dirty="0">
              <a:ea typeface="Cambria Math" panose="02040503050406030204" pitchFamily="18" charset="0"/>
            </a:endParaRPr>
          </a:p>
          <a:p>
            <a:endParaRPr lang="en-US" sz="2400" b="1" i="1" dirty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endParaRPr lang="en-US" sz="2400" b="1" dirty="0"/>
          </a:p>
        </p:txBody>
      </p:sp>
      <p:pic>
        <p:nvPicPr>
          <p:cNvPr id="3" name="Picture 5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009" y="85458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0430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OHZ-PC\share\New folder (6)\محیط\S45C-5181111071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30386" r="29828" b="50277"/>
          <a:stretch/>
        </p:blipFill>
        <p:spPr bwMode="auto">
          <a:xfrm>
            <a:off x="282011" y="1301810"/>
            <a:ext cx="11656464" cy="2179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\\OHZ-PC\share\New folder (6)\محیط\S45C-5181111071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30386" r="29828" b="50277"/>
          <a:stretch/>
        </p:blipFill>
        <p:spPr bwMode="auto">
          <a:xfrm>
            <a:off x="282012" y="3481130"/>
            <a:ext cx="11656463" cy="2773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sgv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009" y="85458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1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\OHZ-PC\share\New folder (6)\محیط\S45C-518111107111_00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7127" r="41861"/>
          <a:stretch/>
        </p:blipFill>
        <p:spPr bwMode="auto">
          <a:xfrm>
            <a:off x="136734" y="-1"/>
            <a:ext cx="12055266" cy="6947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09" y="85458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77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8404" y="514116"/>
            <a:ext cx="118017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Management of persistent sinus tachycardia involves recognition and treatment of the underlying cause</a:t>
            </a:r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may be a marker of </a:t>
            </a:r>
            <a:endParaRPr lang="en-US" sz="2400" b="1" dirty="0" smtClean="0"/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early fetal hypoxia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elevated maternal catecholamine levels due to anxiety or pain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maternal fever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Thyrotoxicosis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 intra-amniotic infection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fetal anemia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maternal medications </a:t>
            </a:r>
            <a:r>
              <a:rPr lang="en-US" sz="2400" b="1" dirty="0" smtClean="0"/>
              <a:t>(antihistamines </a:t>
            </a:r>
            <a:r>
              <a:rPr lang="en-US" sz="2400" b="1" dirty="0"/>
              <a:t>with anticholinergic activity </a:t>
            </a:r>
            <a:r>
              <a:rPr lang="en-US" sz="2400" b="1" dirty="0" err="1" smtClean="0"/>
              <a:t>eg</a:t>
            </a:r>
            <a:r>
              <a:rPr lang="en-US" sz="2400" b="1" dirty="0"/>
              <a:t>, </a:t>
            </a:r>
            <a:r>
              <a:rPr lang="en-US" sz="2400" b="1" dirty="0" smtClean="0"/>
              <a:t>diphenhydramine ,Certain </a:t>
            </a:r>
            <a:r>
              <a:rPr lang="en-US" sz="2400" b="1" dirty="0"/>
              <a:t>drug </a:t>
            </a:r>
            <a:r>
              <a:rPr lang="en-US" sz="2400" b="1" dirty="0" err="1"/>
              <a:t>parasympatholytic</a:t>
            </a:r>
            <a:r>
              <a:rPr lang="en-US" sz="2400" b="1" dirty="0"/>
              <a:t> :atropine </a:t>
            </a:r>
            <a:r>
              <a:rPr lang="en-US" sz="2400" b="1" dirty="0">
                <a:latin typeface="Century Gothic" panose="020B0502020202020204" pitchFamily="34" charset="0"/>
              </a:rPr>
              <a:t>and 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hydroxyzine </a:t>
            </a:r>
            <a:r>
              <a:rPr lang="en-US" sz="2400" b="1" dirty="0"/>
              <a:t>or sympathomimetic: </a:t>
            </a:r>
            <a:r>
              <a:rPr lang="en-US" sz="2400" b="1" dirty="0" err="1"/>
              <a:t>terbutaline</a:t>
            </a:r>
            <a:r>
              <a:rPr lang="en-US" sz="2400" b="1" dirty="0"/>
              <a:t> in </a:t>
            </a:r>
            <a:r>
              <a:rPr lang="en-US" sz="2400" b="1" dirty="0" smtClean="0"/>
              <a:t>PLP)</a:t>
            </a:r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/>
              <a:t>maternal </a:t>
            </a:r>
            <a:r>
              <a:rPr lang="en-US" sz="2400" b="1" dirty="0"/>
              <a:t>hypotension caused by epidural analgesia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73" y="-85457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9854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120" y="1352507"/>
            <a:ext cx="102150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Maternal laboratory </a:t>
            </a:r>
            <a:r>
              <a:rPr lang="en-US" sz="2400" b="1" dirty="0" smtClean="0">
                <a:solidFill>
                  <a:srgbClr val="FF0000"/>
                </a:solidFill>
              </a:rPr>
              <a:t>testing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 smtClean="0"/>
              <a:t>nonstress</a:t>
            </a:r>
            <a:r>
              <a:rPr lang="en-US" sz="2400" b="1" dirty="0" smtClean="0"/>
              <a:t> </a:t>
            </a:r>
            <a:r>
              <a:rPr lang="en-US" sz="2400" b="1" dirty="0"/>
              <a:t>test or biophysical </a:t>
            </a:r>
            <a:r>
              <a:rPr lang="en-US" sz="2400" b="1" dirty="0" smtClean="0"/>
              <a:t>profile</a:t>
            </a:r>
          </a:p>
          <a:p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fetal </a:t>
            </a:r>
            <a:r>
              <a:rPr lang="en-US" sz="2400" b="1" dirty="0"/>
              <a:t>ultrasound </a:t>
            </a:r>
            <a:r>
              <a:rPr lang="en-US" sz="2400" b="1" dirty="0" smtClean="0"/>
              <a:t>examination</a:t>
            </a:r>
          </a:p>
          <a:p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Doppler </a:t>
            </a:r>
            <a:r>
              <a:rPr lang="en-US" sz="2400" b="1" dirty="0"/>
              <a:t>measurement of fetal middle cerebral arterial peak systolic velocity </a:t>
            </a:r>
            <a:r>
              <a:rPr lang="en-US" sz="2400" b="1" dirty="0" smtClean="0"/>
              <a:t>when </a:t>
            </a:r>
            <a:r>
              <a:rPr lang="en-US" sz="2400" b="1" dirty="0"/>
              <a:t>clinically </a:t>
            </a:r>
            <a:r>
              <a:rPr lang="en-US" sz="2400" b="1" dirty="0" smtClean="0"/>
              <a:t>appropriate</a:t>
            </a:r>
          </a:p>
          <a:p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401" y="0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801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97807" y="2820826"/>
            <a:ext cx="8077200" cy="1829761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fetal arrhythmias </a:t>
            </a:r>
            <a:r>
              <a:rPr lang="en-US" sz="4400" b="1" dirty="0" smtClean="0"/>
              <a:t>,fetal tachycardia and bradycardia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/>
            </a:r>
            <a:b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</a:b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faraji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Perinatalogist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SUMS</a:t>
            </a:r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</a:p>
        </p:txBody>
      </p:sp>
      <p:pic>
        <p:nvPicPr>
          <p:cNvPr id="3077" name="Picture 5" descr="sgv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1"/>
            <a:ext cx="1600200" cy="12666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70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6963" y="1432134"/>
            <a:ext cx="9144000" cy="4525963"/>
          </a:xfrm>
        </p:spPr>
        <p:txBody>
          <a:bodyPr>
            <a:noAutofit/>
          </a:bodyPr>
          <a:lstStyle/>
          <a:p>
            <a:r>
              <a:rPr lang="en-US" sz="2400" b="1" dirty="0"/>
              <a:t>leakage of fluid or uterine tenderness 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⇾</a:t>
            </a:r>
            <a:r>
              <a:rPr lang="en-US" sz="2400" b="1" dirty="0"/>
              <a:t> intrauterine infection. </a:t>
            </a:r>
          </a:p>
          <a:p>
            <a:r>
              <a:rPr lang="en-US" sz="2400" b="1" dirty="0"/>
              <a:t>Thyroid function tests, CBC with differential, </a:t>
            </a:r>
          </a:p>
          <a:p>
            <a:r>
              <a:rPr lang="en-US" sz="2400" b="1" dirty="0"/>
              <a:t>samples for culture and sensitivity, and a urine toxicology screen may be indicated.</a:t>
            </a:r>
          </a:p>
          <a:p>
            <a:r>
              <a:rPr lang="en-US" sz="2400" b="1" dirty="0"/>
              <a:t>A comprehensive fetal anatomic survey with particular attention of the heart </a:t>
            </a:r>
          </a:p>
          <a:p>
            <a:r>
              <a:rPr lang="en-US" sz="2400" b="1" dirty="0"/>
              <a:t> assessment for pericardial, pleural, </a:t>
            </a:r>
            <a:r>
              <a:rPr lang="en-US" sz="2400" b="1" dirty="0" err="1"/>
              <a:t>ascitic</a:t>
            </a:r>
            <a:r>
              <a:rPr lang="en-US" sz="2400" b="1" dirty="0"/>
              <a:t> and subcutaneous fluid </a:t>
            </a:r>
          </a:p>
          <a:p>
            <a:r>
              <a:rPr lang="en-US" sz="2400" b="1" dirty="0"/>
              <a:t>Amniotic fluid volume , as </a:t>
            </a:r>
            <a:r>
              <a:rPr lang="en-US" sz="2400" b="1" dirty="0" err="1"/>
              <a:t>oligohydramnios</a:t>
            </a:r>
            <a:r>
              <a:rPr lang="en-US" sz="2400" b="1" dirty="0"/>
              <a:t> may indicate membrane rupture while </a:t>
            </a:r>
            <a:r>
              <a:rPr lang="en-US" sz="2400" b="1" dirty="0" err="1"/>
              <a:t>polyhydramnios</a:t>
            </a:r>
            <a:r>
              <a:rPr lang="en-US" sz="2400" b="1" dirty="0"/>
              <a:t> is often associated with congestive heart failure </a:t>
            </a:r>
          </a:p>
          <a:p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4163" y="52414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Diagnosis and differential diagnosis</a:t>
            </a:r>
          </a:p>
        </p:txBody>
      </p:sp>
      <p:pic>
        <p:nvPicPr>
          <p:cNvPr id="4" name="Picture 3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593" y="0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55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066801"/>
            <a:ext cx="7924800" cy="33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detailed fetal echocardiogram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 addition to standard two-dimensional imaging and color flow mapping,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M-mode and pulsed Doppler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are critical for the characterization of a fetal arrhythmia.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593" y="0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80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30451" y="665505"/>
            <a:ext cx="984475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Antepartum</a:t>
            </a:r>
          </a:p>
          <a:p>
            <a:r>
              <a:rPr lang="en-US" sz="2400" b="1" dirty="0"/>
              <a:t> maternal hyperthyroidism 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⇾</a:t>
            </a:r>
            <a:r>
              <a:rPr lang="en-US" sz="2400" b="1" dirty="0"/>
              <a:t> </a:t>
            </a:r>
            <a:r>
              <a:rPr lang="en-US" sz="2400" b="1" dirty="0" err="1"/>
              <a:t>antithyroid</a:t>
            </a:r>
            <a:endParaRPr lang="en-US" sz="2400" b="1" dirty="0"/>
          </a:p>
          <a:p>
            <a:pPr marL="109728" indent="0">
              <a:buNone/>
            </a:pPr>
            <a:r>
              <a:rPr lang="en-US" sz="2400" b="1" dirty="0"/>
              <a:t> medications such as </a:t>
            </a:r>
            <a:r>
              <a:rPr lang="en-US" sz="2400" b="1" dirty="0" err="1"/>
              <a:t>methimazole</a:t>
            </a:r>
            <a:r>
              <a:rPr lang="en-US" sz="2400" b="1" dirty="0"/>
              <a:t>. </a:t>
            </a:r>
          </a:p>
          <a:p>
            <a:pPr marL="109728" indent="0">
              <a:buNone/>
            </a:pPr>
            <a:endParaRPr lang="en-US" sz="2400" b="1" dirty="0"/>
          </a:p>
          <a:p>
            <a:r>
              <a:rPr lang="en-US" sz="2400" b="1" dirty="0"/>
              <a:t>Antibiotics  for maternal systemic </a:t>
            </a:r>
            <a:r>
              <a:rPr lang="en-US" sz="2400" b="1" dirty="0" smtClean="0"/>
              <a:t>infections</a:t>
            </a:r>
          </a:p>
          <a:p>
            <a:r>
              <a:rPr lang="en-US" sz="2400" b="1" dirty="0" smtClean="0"/>
              <a:t>acetaminophen </a:t>
            </a:r>
            <a:r>
              <a:rPr lang="en-US" sz="2400" b="1" dirty="0"/>
              <a:t>: short-term to reduce maternal fever </a:t>
            </a:r>
          </a:p>
          <a:p>
            <a:r>
              <a:rPr lang="en-US" sz="2400" b="1" dirty="0"/>
              <a:t>drugs with sinus tachycardia D/C</a:t>
            </a:r>
          </a:p>
          <a:p>
            <a:pPr marL="109728" indent="0">
              <a:buNone/>
            </a:pPr>
            <a:endParaRPr lang="en-US" sz="2400" b="1" dirty="0"/>
          </a:p>
          <a:p>
            <a:r>
              <a:rPr lang="en-US" sz="2400" b="1" dirty="0" err="1"/>
              <a:t>chorioamnionitis</a:t>
            </a:r>
            <a:r>
              <a:rPr lang="en-US" sz="2400" b="1" dirty="0"/>
              <a:t> 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⇾</a:t>
            </a:r>
            <a:r>
              <a:rPr lang="en-US" sz="2400" b="1" dirty="0"/>
              <a:t> delivery</a:t>
            </a:r>
            <a:endParaRPr lang="en-US" sz="2400" dirty="0"/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b="1" dirty="0"/>
              <a:t>left lateral tilt, hydration and pain control have been explored.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0451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/>
              </a:rPr>
              <a:t>Management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593" y="0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1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6087" y="1757585"/>
            <a:ext cx="9400538" cy="3777622"/>
          </a:xfrm>
        </p:spPr>
        <p:txBody>
          <a:bodyPr>
            <a:normAutofit/>
          </a:bodyPr>
          <a:lstStyle/>
          <a:p>
            <a:r>
              <a:rPr lang="en-US" sz="2400" b="1" dirty="0"/>
              <a:t>Regardless of whether the cause of the tachycardia is extrinsic or intrinsic to the fetus, persistent fetal tachycardia during the </a:t>
            </a:r>
            <a:r>
              <a:rPr lang="en-US" sz="2400" b="1" dirty="0" err="1"/>
              <a:t>intrapartum</a:t>
            </a:r>
            <a:r>
              <a:rPr lang="en-US" sz="2400" b="1" dirty="0"/>
              <a:t> period limits the ability to monitor the fetal response to labor to ensure fetal well-being. 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New-onset </a:t>
            </a:r>
            <a:r>
              <a:rPr lang="en-US" sz="2400" b="1" dirty="0"/>
              <a:t>fetal tachycardia in labor may indicate intrauterine infection or fetal </a:t>
            </a:r>
            <a:r>
              <a:rPr lang="en-US" sz="2400" b="1" dirty="0" err="1"/>
              <a:t>acidemia</a:t>
            </a:r>
            <a:r>
              <a:rPr lang="en-US" sz="2400" b="1" dirty="0"/>
              <a:t>, so prompt evaluation, judicious interventions and timely delivery is indicated.</a:t>
            </a:r>
          </a:p>
          <a:p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effectLst/>
              </a:rPr>
              <a:t>Intrapartum</a:t>
            </a:r>
            <a:r>
              <a:rPr lang="en-US" b="1" dirty="0">
                <a:solidFill>
                  <a:srgbClr val="00B050"/>
                </a:solidFill>
                <a:effectLst/>
              </a:rPr>
              <a:t/>
            </a:r>
            <a:br>
              <a:rPr lang="en-US" b="1" dirty="0">
                <a:solidFill>
                  <a:srgbClr val="00B050"/>
                </a:solidFill>
                <a:effectLst/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536" y="76912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62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017" y="0"/>
            <a:ext cx="8686800" cy="6511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fetal blood sampling (FBS) if feasible to do so in </a:t>
            </a:r>
            <a:r>
              <a:rPr lang="en-US" sz="2400" b="1" dirty="0" err="1" smtClean="0"/>
              <a:t>labour</a:t>
            </a:r>
            <a:endParaRPr lang="en-US" sz="2400" b="1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b="1" dirty="0"/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unresolved maternal conditions causing fetal sinus tachycardia or unsuccessfully treated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require cesarean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delivery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unless nonintervention is planned due to a coexisting cardiac malformation. 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trial of labor with vaginal delivery can be considered in cases with spontaneous or medically-induced conversion to normal sinus rhythm. 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neonatologists and pediatric cardiologists experienced in the management of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tachyarrhythmias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should be available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047" y="94004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50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894" y="-119374"/>
            <a:ext cx="8911687" cy="128089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supraventricular </a:t>
            </a:r>
            <a:r>
              <a:rPr lang="en-US" sz="2800" b="1" dirty="0">
                <a:solidFill>
                  <a:srgbClr val="FF0000"/>
                </a:solidFill>
              </a:rPr>
              <a:t>tachycardia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1548" y="521071"/>
            <a:ext cx="1037547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SVT is </a:t>
            </a:r>
            <a:r>
              <a:rPr lang="en-US" sz="2400" b="1" dirty="0"/>
              <a:t>most common fetal tachycardia, </a:t>
            </a:r>
            <a:r>
              <a:rPr lang="en-US" sz="2400" b="1" dirty="0" smtClean="0"/>
              <a:t> </a:t>
            </a:r>
            <a:r>
              <a:rPr lang="en-US" sz="2400" b="1" dirty="0"/>
              <a:t>up to 90 percent of cases 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r>
              <a:rPr lang="en-US" sz="2400" b="1" dirty="0" smtClean="0"/>
              <a:t> 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Diagnosis</a:t>
            </a:r>
            <a:endParaRPr lang="en-US" sz="2400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regular rate </a:t>
            </a:r>
            <a:r>
              <a:rPr lang="en-US" sz="2400" b="1" dirty="0" smtClean="0"/>
              <a:t>between </a:t>
            </a:r>
            <a:r>
              <a:rPr lang="en-US" sz="2400" b="1" dirty="0"/>
              <a:t>220 and 260 bpm </a:t>
            </a:r>
            <a:r>
              <a:rPr lang="en-US" sz="2400" b="1" dirty="0" smtClean="0"/>
              <a:t>rarely up to 300 bpm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sustained </a:t>
            </a:r>
            <a:r>
              <a:rPr lang="en-US" sz="2400" b="1" dirty="0"/>
              <a:t>for hours or days but more commonly is </a:t>
            </a:r>
            <a:r>
              <a:rPr lang="en-US" sz="2400" b="1" dirty="0" smtClean="0"/>
              <a:t>intermittent</a:t>
            </a:r>
          </a:p>
          <a:p>
            <a:pPr marL="109728" indent="0"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fetal monitoring tracing dose not distinguish between atrial flutter and other supraventricular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tachycardias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Echocardiography is most conclusive in differentiating between atrial flutter and other varieties of supraventricular tachycardia. </a:t>
            </a:r>
          </a:p>
          <a:p>
            <a:pPr marL="109728" indent="0"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4" name="Picture 3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05" y="55195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9209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841" y="730357"/>
            <a:ext cx="8229600" cy="501669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Baseline Information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two heart rates are seen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upper is either marked tachycardia, as seen with tachyarrhythmia, or double counting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lower rate is either half counting a true fetal heart rate or the maternal heart rate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no reactivity. Variability appears decreased despite external monitoring.</a:t>
            </a:r>
          </a:p>
          <a:p>
            <a:pPr marL="109728" indent="0"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382" y="158234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509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6607" t="44597" r="35860" b="16344"/>
          <a:stretch/>
        </p:blipFill>
        <p:spPr bwMode="auto">
          <a:xfrm rot="10800000">
            <a:off x="119640" y="0"/>
            <a:ext cx="12072359" cy="6990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65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6490" y="541808"/>
            <a:ext cx="9796329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Clinical findings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 Early echocardiographic signs of hemodynamic compromise include </a:t>
            </a:r>
            <a:r>
              <a:rPr lang="en-US" sz="2400" b="1" dirty="0" err="1"/>
              <a:t>biatrial</a:t>
            </a:r>
            <a:r>
              <a:rPr lang="en-US" sz="2400" b="1" dirty="0"/>
              <a:t> enlargement and </a:t>
            </a:r>
            <a:r>
              <a:rPr lang="en-US" sz="2400" b="1" dirty="0" err="1"/>
              <a:t>atrioventricular</a:t>
            </a:r>
            <a:r>
              <a:rPr lang="en-US" sz="2400" b="1" dirty="0"/>
              <a:t> valve </a:t>
            </a:r>
            <a:r>
              <a:rPr lang="en-US" sz="2400" b="1" dirty="0" smtClean="0"/>
              <a:t>regurgitation</a:t>
            </a:r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 Later findings include cardiomegaly and decreased systolic function, ultimately resulting in </a:t>
            </a:r>
            <a:r>
              <a:rPr lang="en-US" sz="2400" b="1" dirty="0" err="1"/>
              <a:t>nonimmune</a:t>
            </a:r>
            <a:r>
              <a:rPr lang="en-US" sz="2400" b="1" dirty="0"/>
              <a:t> </a:t>
            </a:r>
            <a:r>
              <a:rPr lang="en-US" sz="2400" b="1" dirty="0" err="1"/>
              <a:t>hydrops</a:t>
            </a:r>
            <a:r>
              <a:rPr lang="en-US" sz="2400" b="1" dirty="0"/>
              <a:t> </a:t>
            </a:r>
            <a:r>
              <a:rPr lang="en-US" sz="2400" b="1" dirty="0" err="1" smtClean="0"/>
              <a:t>fetalis</a:t>
            </a:r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endParaRPr lang="en-US" sz="2400" b="1" dirty="0" smtClean="0"/>
          </a:p>
          <a:p>
            <a:r>
              <a:rPr lang="en-US" sz="2800" b="1" dirty="0">
                <a:solidFill>
                  <a:srgbClr val="00B050"/>
                </a:solidFill>
              </a:rPr>
              <a:t>Outcome 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endParaRPr lang="en-US" sz="2800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The mortality rate of </a:t>
            </a:r>
            <a:r>
              <a:rPr lang="en-US" sz="2400" b="1" dirty="0" err="1"/>
              <a:t>hydropic</a:t>
            </a:r>
            <a:r>
              <a:rPr lang="en-US" sz="2400" b="1" dirty="0"/>
              <a:t> fetuses with SVT is over 50 </a:t>
            </a:r>
            <a:r>
              <a:rPr lang="en-US" sz="2400" b="1" dirty="0" smtClean="0"/>
              <a:t>percent </a:t>
            </a: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maternal </a:t>
            </a:r>
            <a:r>
              <a:rPr lang="en-US" sz="2400" b="1" dirty="0"/>
              <a:t>therapy results in </a:t>
            </a:r>
            <a:r>
              <a:rPr lang="en-US" sz="2400" b="1" dirty="0" err="1"/>
              <a:t>cardioversion</a:t>
            </a:r>
            <a:r>
              <a:rPr lang="en-US" sz="2400" b="1" dirty="0"/>
              <a:t> in 65 to 95 percent of cases within 48 hours to one week </a:t>
            </a:r>
            <a:r>
              <a:rPr lang="en-US" sz="2400" b="1" dirty="0" smtClean="0"/>
              <a:t>   </a:t>
            </a:r>
            <a:endParaRPr lang="en-US" sz="2400" b="1" dirty="0"/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/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40" y="75932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334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5072" y="275410"/>
            <a:ext cx="8275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Influence of gestational age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3959" y="1032165"/>
            <a:ext cx="89332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≥</a:t>
            </a:r>
            <a:r>
              <a:rPr lang="en-US" sz="2400" b="1" dirty="0"/>
              <a:t>37 weeks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the primary decision revolves around where and how to deliver the </a:t>
            </a:r>
            <a:r>
              <a:rPr lang="en-US" sz="2400" b="1" dirty="0" smtClean="0"/>
              <a:t>newborn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There </a:t>
            </a:r>
            <a:r>
              <a:rPr lang="en-US" sz="2400" b="1" dirty="0"/>
              <a:t>is rarely a reason to pursue </a:t>
            </a:r>
            <a:r>
              <a:rPr lang="en-US" sz="2400" b="1" dirty="0" err="1"/>
              <a:t>transplacental</a:t>
            </a:r>
            <a:r>
              <a:rPr lang="en-US" sz="2400" b="1" dirty="0"/>
              <a:t> drug therapy </a:t>
            </a:r>
            <a:endParaRPr lang="en-US" sz="2400" b="1" dirty="0" smtClean="0"/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 smtClean="0"/>
              <a:t>Hydrops</a:t>
            </a:r>
            <a:r>
              <a:rPr lang="en-US" sz="2400" b="1" dirty="0" smtClean="0"/>
              <a:t> </a:t>
            </a:r>
            <a:r>
              <a:rPr lang="en-US" sz="2400" b="1" dirty="0"/>
              <a:t>can be the </a:t>
            </a:r>
            <a:r>
              <a:rPr lang="en-US" sz="2400" b="1" dirty="0" smtClean="0"/>
              <a:t>exception</a:t>
            </a:r>
          </a:p>
          <a:p>
            <a:endParaRPr lang="en-US" sz="2400" b="1" dirty="0"/>
          </a:p>
        </p:txBody>
      </p:sp>
      <p:pic>
        <p:nvPicPr>
          <p:cNvPr id="4" name="Picture 3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40" y="75932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065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6847" y="471388"/>
            <a:ext cx="10078341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maturation of conduction </a:t>
            </a:r>
            <a:r>
              <a:rPr lang="en-US" sz="2400" b="1" dirty="0"/>
              <a:t>system of </a:t>
            </a:r>
            <a:r>
              <a:rPr lang="en-US" sz="2400" b="1" dirty="0" smtClean="0"/>
              <a:t> </a:t>
            </a:r>
            <a:r>
              <a:rPr lang="en-US" sz="2400" b="1" dirty="0"/>
              <a:t>fetal heart </a:t>
            </a:r>
            <a:r>
              <a:rPr lang="en-US" sz="2400" b="1" dirty="0" smtClean="0"/>
              <a:t>in </a:t>
            </a:r>
            <a:r>
              <a:rPr lang="en-US" sz="2400" b="1" dirty="0"/>
              <a:t>16 </a:t>
            </a:r>
            <a:r>
              <a:rPr lang="en-US" sz="2400" b="1" dirty="0" smtClean="0"/>
              <a:t>weeks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rate </a:t>
            </a:r>
            <a:r>
              <a:rPr lang="en-US" sz="2400" b="1" dirty="0"/>
              <a:t>between 110 and 160 </a:t>
            </a:r>
            <a:r>
              <a:rPr lang="en-US" sz="2400" b="1" dirty="0" smtClean="0"/>
              <a:t>bpm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baseline </a:t>
            </a:r>
            <a:r>
              <a:rPr lang="en-US" sz="2400" b="1" dirty="0"/>
              <a:t>FHR </a:t>
            </a:r>
            <a:r>
              <a:rPr lang="en-US" sz="2400" b="1" dirty="0" smtClean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during a 10 </a:t>
            </a:r>
            <a:r>
              <a:rPr lang="en-US" sz="2400" b="1" dirty="0"/>
              <a:t>minute </a:t>
            </a:r>
            <a:r>
              <a:rPr lang="en-US" sz="2400" b="1" dirty="0" smtClean="0"/>
              <a:t>segment</a:t>
            </a:r>
          </a:p>
          <a:p>
            <a:pPr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Excluding periodic </a:t>
            </a: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</a:p>
          <a:p>
            <a:endParaRPr lang="en-US" sz="24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differentiated </a:t>
            </a:r>
            <a:r>
              <a:rPr lang="en-US" sz="2400" b="1" dirty="0"/>
              <a:t>from prolonged acceleration or </a:t>
            </a:r>
            <a:r>
              <a:rPr lang="en-US" sz="2400" b="1" dirty="0" smtClean="0"/>
              <a:t>deceleration</a:t>
            </a:r>
          </a:p>
          <a:p>
            <a:endParaRPr lang="en-US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Changes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FHR exceed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min in duration to be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new baseline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baseline must be identifiable for </a:t>
            </a:r>
            <a:r>
              <a:rPr lang="en-US" sz="2400" b="1" dirty="0">
                <a:solidFill>
                  <a:schemeClr val="accent1"/>
                </a:solidFill>
              </a:rPr>
              <a:t>2 minutes during the interval </a:t>
            </a:r>
            <a:r>
              <a:rPr lang="en-US" sz="2400" b="1" dirty="0"/>
              <a:t>(but not necessarily a contiguous 2 minutes)</a:t>
            </a:r>
            <a:endParaRPr lang="fa-IR" sz="2400" b="1" dirty="0"/>
          </a:p>
          <a:p>
            <a:endParaRPr lang="en-US" sz="24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endParaRPr lang="en-US" sz="2400" b="1" dirty="0">
              <a:solidFill>
                <a:schemeClr val="accent1"/>
              </a:solidFill>
            </a:endParaRPr>
          </a:p>
          <a:p>
            <a:pPr>
              <a:buNone/>
            </a:pPr>
            <a:endParaRPr lang="en-US" sz="2400" b="1" dirty="0"/>
          </a:p>
          <a:p>
            <a:r>
              <a:rPr lang="en-US" sz="2400" b="1" dirty="0"/>
              <a:t> </a:t>
            </a:r>
          </a:p>
          <a:p>
            <a:endParaRPr lang="en-US" sz="2400" b="1" dirty="0"/>
          </a:p>
          <a:p>
            <a:endParaRPr lang="en-US" sz="2400" b="1" dirty="0"/>
          </a:p>
          <a:p>
            <a:pPr lvl="1"/>
            <a:endParaRPr lang="en-US" sz="2400" b="1" dirty="0"/>
          </a:p>
          <a:p>
            <a:pPr lvl="1"/>
            <a:endParaRPr lang="en-US" sz="24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142004" y="25154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 Baseline Fetal Heart Rate</a:t>
            </a:r>
            <a:br>
              <a:rPr lang="en-US" sz="2800" b="1" dirty="0">
                <a:solidFill>
                  <a:srgbClr val="00B050"/>
                </a:solidFill>
              </a:rPr>
            </a:br>
            <a:endParaRPr lang="en-US" sz="2800" dirty="0"/>
          </a:p>
        </p:txBody>
      </p:sp>
      <p:pic>
        <p:nvPicPr>
          <p:cNvPr id="4" name="Picture 4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701" y="119756"/>
            <a:ext cx="838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4195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6688" y="982176"/>
            <a:ext cx="90101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30 </a:t>
            </a:r>
            <a:r>
              <a:rPr lang="en-US" sz="2400" b="1" dirty="0">
                <a:solidFill>
                  <a:srgbClr val="FF0000"/>
                </a:solidFill>
              </a:rPr>
              <a:t>to 36 weeks</a:t>
            </a:r>
            <a:r>
              <a:rPr lang="en-US" sz="24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 smtClean="0"/>
              <a:t>transplacental</a:t>
            </a:r>
            <a:r>
              <a:rPr lang="en-US" sz="2400" b="1" dirty="0" smtClean="0"/>
              <a:t> </a:t>
            </a:r>
            <a:r>
              <a:rPr lang="en-US" sz="2400" b="1" dirty="0"/>
              <a:t>drug therapy </a:t>
            </a:r>
            <a:endParaRPr lang="en-US" sz="2400" b="1" dirty="0" smtClean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The </a:t>
            </a:r>
            <a:r>
              <a:rPr lang="en-US" sz="2400" b="1" dirty="0"/>
              <a:t>risks of Mirror syndrome and preeclampsia are likely increased and could be an indication for delivery 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 &lt;30 week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 smtClean="0"/>
              <a:t>transplacental</a:t>
            </a:r>
            <a:r>
              <a:rPr lang="en-US" sz="2400" b="1" dirty="0" smtClean="0"/>
              <a:t> therapy</a:t>
            </a:r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901876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01876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40" y="50425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7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9594" y="119428"/>
            <a:ext cx="9330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SVT with rates between 200 and 220 bpm at presentation and no </a:t>
            </a:r>
            <a:r>
              <a:rPr lang="en-US" sz="2800" b="1" dirty="0" err="1">
                <a:solidFill>
                  <a:srgbClr val="FF0000"/>
                </a:solidFill>
              </a:rPr>
              <a:t>hydrops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2127" y="1327445"/>
            <a:ext cx="99586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Refer to a fetal cardiologist for accurate diagnosis and </a:t>
            </a:r>
            <a:r>
              <a:rPr lang="en-US" sz="2400" b="1" dirty="0" smtClean="0"/>
              <a:t>assessment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not </a:t>
            </a:r>
            <a:r>
              <a:rPr lang="en-US" sz="2400" b="1" dirty="0" smtClean="0"/>
              <a:t>immediate </a:t>
            </a:r>
            <a:r>
              <a:rPr lang="en-US" sz="2400" b="1" dirty="0"/>
              <a:t>intervention or </a:t>
            </a:r>
            <a:r>
              <a:rPr lang="en-US" sz="2400" b="1" dirty="0" smtClean="0"/>
              <a:t>hospitalization.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With good function and </a:t>
            </a:r>
            <a:r>
              <a:rPr lang="en-US" sz="2400" b="1" dirty="0"/>
              <a:t>fetal wellbeing </a:t>
            </a:r>
            <a:r>
              <a:rPr lang="en-US" sz="2400" b="1" dirty="0" smtClean="0"/>
              <a:t>frequent </a:t>
            </a:r>
            <a:r>
              <a:rPr lang="en-US" sz="2400" b="1" dirty="0"/>
              <a:t>checks of heart rate and ventricular </a:t>
            </a:r>
            <a:r>
              <a:rPr lang="en-US" sz="2400" b="1" dirty="0" smtClean="0"/>
              <a:t>function is </a:t>
            </a:r>
            <a:r>
              <a:rPr lang="en-US" sz="2400" b="1" dirty="0" err="1" smtClean="0"/>
              <a:t>recomended</a:t>
            </a:r>
            <a:r>
              <a:rPr lang="en-US" sz="2400" b="1" dirty="0" smtClean="0"/>
              <a:t> 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weekly </a:t>
            </a:r>
            <a:r>
              <a:rPr lang="en-US" sz="2400" b="1" dirty="0"/>
              <a:t>evaluation by the cardiologist </a:t>
            </a:r>
            <a:r>
              <a:rPr lang="en-US" sz="2400" b="1" dirty="0" smtClean="0"/>
              <a:t>and two </a:t>
            </a:r>
            <a:r>
              <a:rPr lang="en-US" sz="2400" b="1" dirty="0"/>
              <a:t>FHR checks per week by the obstetric </a:t>
            </a:r>
            <a:r>
              <a:rPr lang="en-US" sz="2400" b="1" dirty="0" smtClean="0"/>
              <a:t>provider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daily maternal monitoring of fetal movement </a:t>
            </a:r>
          </a:p>
        </p:txBody>
      </p:sp>
      <p:pic>
        <p:nvPicPr>
          <p:cNvPr id="4" name="Picture 3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40" y="50425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2927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5202" y="308395"/>
            <a:ext cx="91885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SVT with persistent rate &gt;220 bpm at presentation and no </a:t>
            </a:r>
            <a:r>
              <a:rPr lang="en-US" sz="2800" b="1" dirty="0" err="1">
                <a:solidFill>
                  <a:srgbClr val="FF0000"/>
                </a:solidFill>
              </a:rPr>
              <a:t>hydrops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8698" y="1792740"/>
            <a:ext cx="83179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refer </a:t>
            </a:r>
            <a:r>
              <a:rPr lang="en-US" sz="2400" b="1" dirty="0"/>
              <a:t>to a fetal cardiologist for evaluation of fetal cardiac function, anatomy, and mechanism of </a:t>
            </a:r>
            <a:r>
              <a:rPr lang="en-US" sz="2400" b="1" dirty="0" smtClean="0"/>
              <a:t>SVT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if structural </a:t>
            </a:r>
            <a:r>
              <a:rPr lang="en-US" sz="2400" b="1" dirty="0"/>
              <a:t>anomalies are present, the postnatal management and prognosis of these anomalies </a:t>
            </a:r>
            <a:r>
              <a:rPr lang="en-US" sz="2400" b="1" dirty="0" smtClean="0"/>
              <a:t>effect on the </a:t>
            </a:r>
            <a:r>
              <a:rPr lang="en-US" sz="2400" b="1" dirty="0"/>
              <a:t>timing of delivery and/or the aggressiveness of maternal </a:t>
            </a:r>
            <a:r>
              <a:rPr lang="en-US" sz="2400" b="1" dirty="0" smtClean="0"/>
              <a:t>therapy</a:t>
            </a:r>
            <a:endParaRPr lang="en-US" sz="2400" b="1" dirty="0"/>
          </a:p>
        </p:txBody>
      </p:sp>
      <p:pic>
        <p:nvPicPr>
          <p:cNvPr id="4" name="Picture 3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40" y="50425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6475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021" y="982176"/>
            <a:ext cx="9359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 smtClean="0"/>
              <a:t>fHRs</a:t>
            </a:r>
            <a:r>
              <a:rPr lang="en-US" sz="2400" b="1" dirty="0" smtClean="0"/>
              <a:t> </a:t>
            </a:r>
            <a:r>
              <a:rPr lang="en-US" sz="2400" b="1" dirty="0"/>
              <a:t>&gt;220 bpm are likely to progress to </a:t>
            </a:r>
            <a:r>
              <a:rPr lang="en-US" sz="2400" b="1" dirty="0" err="1" smtClean="0"/>
              <a:t>hydrops</a:t>
            </a: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admit </a:t>
            </a:r>
            <a:r>
              <a:rPr lang="en-US" sz="2400" b="1" dirty="0"/>
              <a:t>the mother </a:t>
            </a:r>
            <a:r>
              <a:rPr lang="en-US" sz="2400" b="1" dirty="0" smtClean="0"/>
              <a:t>and FHR </a:t>
            </a:r>
            <a:r>
              <a:rPr lang="en-US" sz="2400" b="1" dirty="0"/>
              <a:t>monitoring for 24 hours </a:t>
            </a:r>
            <a:r>
              <a:rPr lang="en-US" sz="2400" b="1" dirty="0" smtClean="0"/>
              <a:t>for amount </a:t>
            </a:r>
            <a:r>
              <a:rPr lang="en-US" sz="2400" b="1" dirty="0"/>
              <a:t>of time </a:t>
            </a:r>
            <a:r>
              <a:rPr lang="en-US" sz="2400" b="1" dirty="0" smtClean="0"/>
              <a:t>of </a:t>
            </a:r>
            <a:r>
              <a:rPr lang="en-US" sz="2400" b="1" dirty="0" err="1" smtClean="0"/>
              <a:t>tachycardic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835021" y="3478316"/>
            <a:ext cx="88306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If SVT is present &gt;50 percent of the time, then maternal treatment is typically </a:t>
            </a:r>
            <a:r>
              <a:rPr lang="en-US" sz="2400" b="1" dirty="0" smtClean="0"/>
              <a:t>initiated in fetuses </a:t>
            </a:r>
            <a:r>
              <a:rPr lang="en-US" sz="2400" b="1" dirty="0"/>
              <a:t>&lt;37weeks </a:t>
            </a:r>
            <a:endParaRPr lang="en-US" sz="2400" b="1" dirty="0" smtClean="0"/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 </a:t>
            </a:r>
            <a:r>
              <a:rPr lang="en-US" sz="2400" b="1" dirty="0"/>
              <a:t>at term (≥37 weeks), </a:t>
            </a:r>
            <a:r>
              <a:rPr lang="en-US" sz="2400" b="1" dirty="0" smtClean="0"/>
              <a:t>delivery </a:t>
            </a:r>
            <a:r>
              <a:rPr lang="en-US" sz="2400" b="1" dirty="0"/>
              <a:t>with postnatal treatment of arrhythmia </a:t>
            </a:r>
            <a:r>
              <a:rPr lang="en-US" sz="2400" b="1" dirty="0" err="1" smtClean="0"/>
              <a:t>considere</a:t>
            </a:r>
            <a:endParaRPr lang="en-US" sz="2400" b="1" dirty="0"/>
          </a:p>
        </p:txBody>
      </p:sp>
      <p:pic>
        <p:nvPicPr>
          <p:cNvPr id="4" name="Picture 3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40" y="50425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2861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676" y="1165363"/>
            <a:ext cx="96083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 smtClean="0"/>
              <a:t>svt</a:t>
            </a:r>
            <a:r>
              <a:rPr lang="en-US" sz="2400" b="1" dirty="0" smtClean="0"/>
              <a:t> in &lt;25 </a:t>
            </a:r>
            <a:r>
              <a:rPr lang="en-US" sz="2400" b="1" dirty="0"/>
              <a:t>percent of the time, </a:t>
            </a:r>
            <a:r>
              <a:rPr lang="en-US" sz="2400" b="1" dirty="0" smtClean="0"/>
              <a:t>weekly </a:t>
            </a:r>
            <a:r>
              <a:rPr lang="en-US" sz="2400" b="1" dirty="0"/>
              <a:t>FHR determination, ultrasound evaluation for </a:t>
            </a:r>
            <a:r>
              <a:rPr lang="en-US" sz="2400" b="1" dirty="0" err="1"/>
              <a:t>hydrops</a:t>
            </a:r>
            <a:r>
              <a:rPr lang="en-US" sz="2400" b="1" dirty="0"/>
              <a:t> </a:t>
            </a:r>
            <a:r>
              <a:rPr lang="en-US" sz="2400" b="1" dirty="0" err="1"/>
              <a:t>fetalis</a:t>
            </a:r>
            <a:r>
              <a:rPr lang="en-US" sz="2400" b="1" dirty="0"/>
              <a:t>, and reevaluation by the fetal </a:t>
            </a:r>
            <a:r>
              <a:rPr lang="en-US" sz="2400" b="1" dirty="0" smtClean="0"/>
              <a:t>cardiologist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If </a:t>
            </a:r>
            <a:r>
              <a:rPr lang="en-US" sz="2400" b="1" dirty="0"/>
              <a:t>it persists at a low rate and the fetus remains well, the frequency of visits can be </a:t>
            </a:r>
            <a:r>
              <a:rPr lang="en-US" sz="2400" b="1" dirty="0" smtClean="0"/>
              <a:t>reduced</a:t>
            </a:r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SVT </a:t>
            </a:r>
            <a:r>
              <a:rPr lang="en-US" sz="2400" b="1" dirty="0"/>
              <a:t>between 25 and 50 percent </a:t>
            </a:r>
            <a:r>
              <a:rPr lang="en-US" sz="2400" b="1" dirty="0" smtClean="0"/>
              <a:t>, twice-weekly </a:t>
            </a:r>
            <a:r>
              <a:rPr lang="en-US" sz="2400" b="1" dirty="0"/>
              <a:t>FHR determination and ultrasound evaluation </a:t>
            </a:r>
            <a:r>
              <a:rPr lang="en-US" sz="2400" b="1" dirty="0" smtClean="0"/>
              <a:t>and </a:t>
            </a:r>
            <a:r>
              <a:rPr lang="en-US" sz="2400" b="1" dirty="0"/>
              <a:t>weekly reevaluation by the fetal </a:t>
            </a:r>
            <a:r>
              <a:rPr lang="en-US" sz="2400" b="1" dirty="0" smtClean="0"/>
              <a:t>cardiologist</a:t>
            </a:r>
          </a:p>
          <a:p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40" y="50425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4181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1611" y="982176"/>
            <a:ext cx="8991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Persistent SVT (any rate) at presentation and </a:t>
            </a:r>
            <a:r>
              <a:rPr lang="en-US" sz="2800" b="1" dirty="0" err="1">
                <a:solidFill>
                  <a:srgbClr val="FF0000"/>
                </a:solidFill>
              </a:rPr>
              <a:t>hydrops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fetalis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2774" y="2551261"/>
            <a:ext cx="100356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treatment </a:t>
            </a:r>
            <a:r>
              <a:rPr lang="en-US" sz="2400" b="1" dirty="0"/>
              <a:t>of </a:t>
            </a:r>
            <a:r>
              <a:rPr lang="en-US" sz="2400" b="1" dirty="0" err="1"/>
              <a:t>hydropic</a:t>
            </a:r>
            <a:r>
              <a:rPr lang="en-US" sz="2400" b="1" dirty="0"/>
              <a:t> fetuses, regardless of the amount of time the fetus is in </a:t>
            </a:r>
            <a:r>
              <a:rPr lang="en-US" sz="2400" b="1" dirty="0" smtClean="0"/>
              <a:t>SVT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≥</a:t>
            </a:r>
            <a:r>
              <a:rPr lang="en-US" sz="2400" b="1" dirty="0"/>
              <a:t>37 weeks of gestation, </a:t>
            </a:r>
            <a:r>
              <a:rPr lang="en-US" sz="2400" b="1" dirty="0" smtClean="0"/>
              <a:t>a </a:t>
            </a:r>
            <a:r>
              <a:rPr lang="en-US" sz="2400" b="1" dirty="0"/>
              <a:t>short trial of an effective agent (</a:t>
            </a:r>
            <a:r>
              <a:rPr lang="en-US" sz="2400" b="1" dirty="0" err="1"/>
              <a:t>eg</a:t>
            </a:r>
            <a:r>
              <a:rPr lang="en-US" sz="2400" b="1" dirty="0"/>
              <a:t>, </a:t>
            </a:r>
            <a:r>
              <a:rPr lang="en-US" sz="2400" b="1" dirty="0" err="1"/>
              <a:t>flecainide</a:t>
            </a:r>
            <a:r>
              <a:rPr lang="en-US" sz="2400" b="1" dirty="0"/>
              <a:t>, </a:t>
            </a:r>
            <a:r>
              <a:rPr lang="en-US" sz="2400" b="1" dirty="0" err="1"/>
              <a:t>sotalol</a:t>
            </a:r>
            <a:r>
              <a:rPr lang="en-US" sz="2400" b="1" dirty="0"/>
              <a:t>, or digoxin) for 48 to 72 hours, </a:t>
            </a:r>
            <a:r>
              <a:rPr lang="en-US" sz="2400" b="1" dirty="0" smtClean="0"/>
              <a:t> </a:t>
            </a:r>
            <a:r>
              <a:rPr lang="en-US" sz="2400" b="1" dirty="0"/>
              <a:t>with </a:t>
            </a:r>
            <a:r>
              <a:rPr lang="en-US" sz="2400" b="1" dirty="0" smtClean="0"/>
              <a:t>aggressive </a:t>
            </a:r>
            <a:r>
              <a:rPr lang="en-US" sz="2400" b="1" dirty="0"/>
              <a:t>dosing </a:t>
            </a:r>
            <a:r>
              <a:rPr lang="en-US" sz="2400" b="1" dirty="0" smtClean="0"/>
              <a:t>to </a:t>
            </a:r>
            <a:r>
              <a:rPr lang="en-US" sz="2400" b="1" dirty="0"/>
              <a:t>obtain adequate fetal drug levels rather than </a:t>
            </a:r>
            <a:r>
              <a:rPr lang="en-US" sz="2400" b="1" dirty="0" smtClean="0"/>
              <a:t>delivery</a:t>
            </a:r>
            <a:endParaRPr lang="en-US" sz="2400" b="1" dirty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If </a:t>
            </a:r>
            <a:r>
              <a:rPr lang="en-US" sz="2400" b="1" dirty="0" smtClean="0"/>
              <a:t>was </a:t>
            </a:r>
            <a:r>
              <a:rPr lang="en-US" sz="2400" b="1" dirty="0"/>
              <a:t>ineffective</a:t>
            </a:r>
            <a:r>
              <a:rPr lang="en-US" sz="2400" b="1" dirty="0" smtClean="0"/>
              <a:t>, delivery is </a:t>
            </a:r>
            <a:r>
              <a:rPr lang="en-US" sz="2400" b="1" dirty="0" err="1" smtClean="0"/>
              <a:t>recomended</a:t>
            </a:r>
            <a:r>
              <a:rPr lang="en-US" sz="2400" b="1" dirty="0" smtClean="0"/>
              <a:t> 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pic>
        <p:nvPicPr>
          <p:cNvPr id="4" name="Picture 3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40" y="50425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3409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5214" y="222191"/>
            <a:ext cx="1036035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Choice of drug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 smtClean="0"/>
              <a:t>Transplacental</a:t>
            </a:r>
            <a:r>
              <a:rPr lang="en-US" sz="2400" b="1" dirty="0" smtClean="0"/>
              <a:t> therapy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Most </a:t>
            </a:r>
            <a:r>
              <a:rPr lang="en-US" sz="2400" b="1" dirty="0"/>
              <a:t>antiarrhythmic drugs are initiated with inpatient maternal </a:t>
            </a:r>
            <a:r>
              <a:rPr lang="en-US" sz="2400" b="1" dirty="0" smtClean="0"/>
              <a:t>monitoring</a:t>
            </a:r>
            <a:r>
              <a:rPr lang="en-US" sz="2400" b="1" dirty="0"/>
              <a:t> </a:t>
            </a:r>
            <a:r>
              <a:rPr lang="en-US" sz="2400" b="1" dirty="0" smtClean="0"/>
              <a:t>with </a:t>
            </a:r>
            <a:r>
              <a:rPr lang="en-US" sz="2400" b="1" dirty="0"/>
              <a:t>daily </a:t>
            </a:r>
            <a:r>
              <a:rPr lang="en-US" sz="2400" b="1" dirty="0" smtClean="0"/>
              <a:t>electrocardiograms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For </a:t>
            </a:r>
            <a:r>
              <a:rPr lang="en-US" sz="2400" b="1" dirty="0"/>
              <a:t>therapies other than digoxin (</a:t>
            </a:r>
            <a:r>
              <a:rPr lang="en-US" sz="2400" b="1" dirty="0" err="1"/>
              <a:t>eg</a:t>
            </a:r>
            <a:r>
              <a:rPr lang="en-US" sz="2400" b="1" dirty="0"/>
              <a:t>, </a:t>
            </a:r>
            <a:r>
              <a:rPr lang="en-US" sz="2400" b="1" dirty="0" err="1"/>
              <a:t>sotalol</a:t>
            </a:r>
            <a:r>
              <a:rPr lang="en-US" sz="2400" b="1" dirty="0"/>
              <a:t>, </a:t>
            </a:r>
            <a:r>
              <a:rPr lang="en-US" sz="2400" b="1" dirty="0" err="1"/>
              <a:t>flecainide</a:t>
            </a:r>
            <a:r>
              <a:rPr lang="en-US" sz="2400" b="1" dirty="0"/>
              <a:t>, </a:t>
            </a:r>
            <a:r>
              <a:rPr lang="en-US" sz="2400" b="1" dirty="0" err="1"/>
              <a:t>amiodarone</a:t>
            </a:r>
            <a:r>
              <a:rPr lang="en-US" sz="2400" b="1" dirty="0"/>
              <a:t>), continuous cardiac monitoring is the standard </a:t>
            </a:r>
            <a:r>
              <a:rPr lang="en-US" sz="2400" b="1" dirty="0" smtClean="0"/>
              <a:t>practice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In a meta-analysis </a:t>
            </a:r>
            <a:r>
              <a:rPr lang="en-US" sz="2400" b="1" dirty="0" smtClean="0"/>
              <a:t>both </a:t>
            </a:r>
            <a:r>
              <a:rPr lang="en-US" sz="2400" b="1" dirty="0" err="1"/>
              <a:t>flecainide</a:t>
            </a:r>
            <a:r>
              <a:rPr lang="en-US" sz="2400" b="1" dirty="0"/>
              <a:t> and </a:t>
            </a:r>
            <a:r>
              <a:rPr lang="en-US" sz="2400" b="1" dirty="0" err="1"/>
              <a:t>sotalol</a:t>
            </a:r>
            <a:r>
              <a:rPr lang="en-US" sz="2400" b="1" dirty="0"/>
              <a:t> were more effective than digoxin </a:t>
            </a:r>
            <a:endParaRPr lang="en-US" sz="2400" b="1" dirty="0" smtClean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If the fetal condition is not improving </a:t>
            </a:r>
            <a:r>
              <a:rPr lang="en-US" sz="2400" b="1" dirty="0" smtClean="0"/>
              <a:t>with digoxin after 48 </a:t>
            </a:r>
            <a:r>
              <a:rPr lang="en-US" sz="2400" b="1" dirty="0"/>
              <a:t>to 72 </a:t>
            </a:r>
            <a:r>
              <a:rPr lang="en-US" sz="2400" b="1" dirty="0" smtClean="0"/>
              <a:t>hours </a:t>
            </a:r>
            <a:r>
              <a:rPr lang="en-US" sz="2400" b="1" dirty="0"/>
              <a:t>other medications should be </a:t>
            </a:r>
            <a:r>
              <a:rPr lang="en-US" sz="2400" b="1" dirty="0" smtClean="0"/>
              <a:t>considered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/>
              <a:t>Flecainide</a:t>
            </a:r>
            <a:r>
              <a:rPr lang="en-US" sz="2400" b="1" dirty="0"/>
              <a:t>, </a:t>
            </a:r>
            <a:r>
              <a:rPr lang="en-US" sz="2400" b="1" dirty="0" err="1"/>
              <a:t>sotalol</a:t>
            </a:r>
            <a:r>
              <a:rPr lang="en-US" sz="2400" b="1" dirty="0"/>
              <a:t>, and </a:t>
            </a:r>
            <a:r>
              <a:rPr lang="en-US" sz="2400" b="1" dirty="0" err="1"/>
              <a:t>amiodarone</a:t>
            </a:r>
            <a:r>
              <a:rPr lang="en-US" sz="2400" b="1" dirty="0"/>
              <a:t> are </a:t>
            </a:r>
            <a:r>
              <a:rPr lang="en-US" sz="2400" b="1" dirty="0" smtClean="0"/>
              <a:t>second-line </a:t>
            </a:r>
            <a:r>
              <a:rPr lang="en-US" sz="2400" b="1" dirty="0"/>
              <a:t>therapies</a:t>
            </a:r>
          </a:p>
          <a:p>
            <a:endParaRPr lang="en-US" sz="2400" b="1" dirty="0"/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40" y="50425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783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0972" y="516300"/>
            <a:ext cx="105284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Once SVT is controlled, close outpatient monitoring typically includes: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Daily </a:t>
            </a:r>
            <a:r>
              <a:rPr lang="en-US" sz="2400" b="1" dirty="0"/>
              <a:t>fetal kick </a:t>
            </a:r>
            <a:r>
              <a:rPr lang="en-US" sz="2400" b="1" dirty="0" smtClean="0"/>
              <a:t>counts</a:t>
            </a:r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Prenatal visits to check the FHR two or three times per </a:t>
            </a:r>
            <a:r>
              <a:rPr lang="en-US" sz="2400" b="1" dirty="0" smtClean="0"/>
              <a:t>week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Weekly </a:t>
            </a:r>
            <a:r>
              <a:rPr lang="en-US" sz="2400" b="1" dirty="0" err="1"/>
              <a:t>nonstress</a:t>
            </a:r>
            <a:r>
              <a:rPr lang="en-US" sz="2400" b="1" dirty="0"/>
              <a:t> tests or biophysical profile </a:t>
            </a:r>
            <a:endParaRPr lang="en-US" sz="2400" b="1" dirty="0" smtClean="0"/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Evaluation by a fetal cardiologist every two to three </a:t>
            </a:r>
            <a:r>
              <a:rPr lang="en-US" sz="2400" b="1" dirty="0" smtClean="0"/>
              <a:t>weeks</a:t>
            </a:r>
          </a:p>
          <a:p>
            <a:r>
              <a:rPr lang="en-US" sz="24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Maternal </a:t>
            </a:r>
            <a:r>
              <a:rPr lang="en-US" sz="2400" b="1" dirty="0"/>
              <a:t>electrocardiograms and serum drug levels every one to two </a:t>
            </a:r>
            <a:r>
              <a:rPr lang="en-US" sz="2400" b="1" dirty="0" smtClean="0"/>
              <a:t>weeks</a:t>
            </a:r>
            <a:endParaRPr lang="en-US" sz="2400" b="1" dirty="0"/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Preeclampsia may develop even in the absence of Mirror syndrome and is routinely screened for at each prenatal </a:t>
            </a:r>
            <a:r>
              <a:rPr lang="en-US" sz="2400" b="1" dirty="0" smtClean="0"/>
              <a:t>visit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In Refractory </a:t>
            </a:r>
            <a:r>
              <a:rPr lang="en-US" sz="2400" b="1" dirty="0"/>
              <a:t>cases </a:t>
            </a:r>
            <a:r>
              <a:rPr lang="en-US" sz="2400" b="1" dirty="0" smtClean="0"/>
              <a:t>delivery is suggested</a:t>
            </a:r>
            <a:endParaRPr lang="en-US" sz="2400" b="1" dirty="0"/>
          </a:p>
        </p:txBody>
      </p:sp>
      <p:pic>
        <p:nvPicPr>
          <p:cNvPr id="4" name="Picture 3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40" y="50425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475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2343" y="1826636"/>
            <a:ext cx="86939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Abstain from smoking, </a:t>
            </a:r>
            <a:r>
              <a:rPr lang="en-US" sz="2400" b="1" dirty="0" smtClean="0"/>
              <a:t>caffeine </a:t>
            </a:r>
            <a:r>
              <a:rPr lang="en-US" sz="2400" b="1" dirty="0"/>
              <a:t>and foods containing excessive vanilla, chocolate 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Avoid medications </a:t>
            </a:r>
            <a:r>
              <a:rPr lang="en-US" sz="2400" b="1" dirty="0"/>
              <a:t>such as Ephedrine, Salbutamol, nasal </a:t>
            </a:r>
            <a:r>
              <a:rPr lang="en-US" sz="2400" b="1" dirty="0" smtClean="0"/>
              <a:t>sprays</a:t>
            </a:r>
            <a:endParaRPr lang="en-US" sz="2400" b="1" dirty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The </a:t>
            </a:r>
            <a:r>
              <a:rPr lang="en-US" sz="2400" b="1" dirty="0"/>
              <a:t>reduction of maternal stress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 </a:t>
            </a:r>
            <a:endParaRPr lang="en-US" sz="2400" b="1" dirty="0"/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/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40" y="0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7957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62" y="0"/>
            <a:ext cx="11895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5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00200"/>
            <a:ext cx="8077200" cy="3429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B050"/>
                </a:solidFill>
              </a:rPr>
              <a:t>   Baseline Fetal Heart Rate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59591" y="1600201"/>
            <a:ext cx="8229600" cy="4754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gv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40355"/>
            <a:ext cx="838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4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6541" y="295860"/>
            <a:ext cx="3249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</a:rPr>
              <a:t>RADYARRHYTHMIAS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1057" y="1869049"/>
            <a:ext cx="97752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Diagnosis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Fetal bradycardia is defined as an intermittent or persistent fetal heart rate (FHR</a:t>
            </a:r>
            <a:r>
              <a:rPr lang="en-US" sz="2400" b="1" dirty="0" smtClean="0"/>
              <a:t>)&lt;110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/>
                </a:solidFill>
              </a:rPr>
              <a:t>FHR 80-120 with normal BTB is normal condition.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/>
          </a:p>
        </p:txBody>
      </p:sp>
      <p:pic>
        <p:nvPicPr>
          <p:cNvPr id="4" name="Picture 3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714" y="60816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597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6327" y="1394045"/>
            <a:ext cx="88990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Differential diagnosis includes:</a:t>
            </a:r>
            <a:r>
              <a:rPr lang="en-US" sz="24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Sinus </a:t>
            </a:r>
            <a:r>
              <a:rPr lang="en-US" sz="2400" b="1" dirty="0" smtClean="0"/>
              <a:t>bradycardia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Blocked </a:t>
            </a:r>
            <a:r>
              <a:rPr lang="en-US" sz="2400" b="1" dirty="0"/>
              <a:t>ectopic </a:t>
            </a:r>
            <a:r>
              <a:rPr lang="en-US" sz="2400" b="1" dirty="0" smtClean="0"/>
              <a:t>beats</a:t>
            </a:r>
            <a:endParaRPr lang="en-US" sz="2400" b="1" dirty="0"/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Second-degree </a:t>
            </a:r>
            <a:r>
              <a:rPr lang="en-US" sz="2400" b="1" dirty="0"/>
              <a:t>or third-degree (complete) heart </a:t>
            </a:r>
            <a:r>
              <a:rPr lang="en-US" sz="2400" b="1" dirty="0" smtClean="0"/>
              <a:t>block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 Long QT syndrome</a:t>
            </a:r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714" y="60816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4475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0688" y="221216"/>
            <a:ext cx="4315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Sinus bradycardia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40794" y="889844"/>
            <a:ext cx="102036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FHR&lt;110 </a:t>
            </a:r>
            <a:r>
              <a:rPr lang="en-US" sz="2400" b="1" dirty="0"/>
              <a:t>bpm in which the atria and ventricles are beating at the same </a:t>
            </a:r>
            <a:r>
              <a:rPr lang="en-US" sz="2400" b="1" dirty="0" smtClean="0"/>
              <a:t>rate</a:t>
            </a:r>
            <a:endParaRPr lang="en-US" sz="2400" b="1" dirty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Brief </a:t>
            </a:r>
            <a:r>
              <a:rPr lang="en-US" sz="2400" b="1" dirty="0" smtClean="0"/>
              <a:t>rates </a:t>
            </a:r>
            <a:r>
              <a:rPr lang="en-US" sz="2400" b="1" dirty="0"/>
              <a:t>of 100 to 110 bpm are common and physiologic, especially in the second trimester fetus (transient fetal head or umbilical cord </a:t>
            </a:r>
            <a:r>
              <a:rPr lang="en-US" sz="2400" b="1" dirty="0" smtClean="0"/>
              <a:t>compression)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Sustained </a:t>
            </a:r>
            <a:r>
              <a:rPr lang="en-US" sz="2400" b="1" dirty="0"/>
              <a:t>sinus bradycardia may be associated with structural cardiac anomalies, </a:t>
            </a:r>
            <a:r>
              <a:rPr lang="en-US" sz="2400" b="1" dirty="0" err="1"/>
              <a:t>heterotaxy</a:t>
            </a:r>
            <a:r>
              <a:rPr lang="en-US" sz="2400" b="1" dirty="0"/>
              <a:t>, or long QT syndrome </a:t>
            </a:r>
            <a:endParaRPr lang="en-US" sz="2400" b="1" dirty="0" smtClean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 Sinus bradycardia can be differentiated from other causes of fetal bradycardia by Doppler or M-mode echocardiography</a:t>
            </a:r>
          </a:p>
          <a:p>
            <a:r>
              <a:rPr lang="en-US" sz="2400" b="1" dirty="0" smtClean="0"/>
              <a:t> </a:t>
            </a:r>
          </a:p>
          <a:p>
            <a:endParaRPr lang="en-US" sz="2400" b="1" dirty="0" smtClean="0"/>
          </a:p>
        </p:txBody>
      </p:sp>
      <p:pic>
        <p:nvPicPr>
          <p:cNvPr id="5" name="Picture 4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24" y="55697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7219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8390" y="1129990"/>
            <a:ext cx="9351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Differential diagnosis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</a:rPr>
              <a:t>Structural heart disease </a:t>
            </a:r>
            <a:r>
              <a:rPr lang="en-US" sz="2400" b="1" dirty="0"/>
              <a:t>– Bradycardia is sometimes seen in fetuses with </a:t>
            </a:r>
            <a:r>
              <a:rPr lang="en-US" sz="2400" b="1" dirty="0" err="1"/>
              <a:t>heterotaxy</a:t>
            </a:r>
            <a:r>
              <a:rPr lang="en-US" sz="2400" b="1" dirty="0"/>
              <a:t> syndrome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8390" y="3032935"/>
            <a:ext cx="106124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</a:rPr>
              <a:t>Long QT syndrome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 The primary fetal presentations are low FHR </a:t>
            </a:r>
            <a:r>
              <a:rPr lang="en-US" sz="2400" b="1" dirty="0" smtClean="0"/>
              <a:t>, </a:t>
            </a:r>
            <a:r>
              <a:rPr lang="en-US" sz="2400" b="1" dirty="0"/>
              <a:t>in more severe cases, functional 2:1 </a:t>
            </a:r>
            <a:r>
              <a:rPr lang="en-US" sz="2400" b="1" dirty="0" err="1"/>
              <a:t>atrioventricular</a:t>
            </a:r>
            <a:r>
              <a:rPr lang="en-US" sz="2400" b="1" dirty="0"/>
              <a:t> block </a:t>
            </a:r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may </a:t>
            </a:r>
            <a:r>
              <a:rPr lang="en-US" sz="2400" b="1" dirty="0"/>
              <a:t>have persistent mild bradycardia at rates of 100 to 110 bpm </a:t>
            </a:r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There is a very high likelihood that a parent is </a:t>
            </a:r>
            <a:r>
              <a:rPr lang="en-US" sz="2400" b="1" dirty="0" smtClean="0"/>
              <a:t>affected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parental phenotype can be mild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pic>
        <p:nvPicPr>
          <p:cNvPr id="4" name="Picture 3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24" y="31596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156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789" y="1245521"/>
            <a:ext cx="101381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Noncardiac</a:t>
            </a:r>
            <a:r>
              <a:rPr lang="en-US" sz="2400" b="1" dirty="0">
                <a:solidFill>
                  <a:srgbClr val="FF0000"/>
                </a:solidFill>
              </a:rPr>
              <a:t> conditions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/>
              <a:t>maternal hypotension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/>
              <a:t>maternal seizures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 smtClean="0"/>
              <a:t>paracervical</a:t>
            </a:r>
            <a:r>
              <a:rPr lang="en-US" sz="2400" b="1" dirty="0" smtClean="0"/>
              <a:t> </a:t>
            </a:r>
            <a:r>
              <a:rPr lang="en-US" sz="2400" b="1" dirty="0"/>
              <a:t>block </a:t>
            </a:r>
            <a:r>
              <a:rPr lang="en-US" sz="2400" b="1" dirty="0" smtClean="0"/>
              <a:t>anesthesia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smtClean="0"/>
              <a:t>impaired </a:t>
            </a:r>
            <a:r>
              <a:rPr lang="en-US" sz="2400" b="1" dirty="0"/>
              <a:t>fetal </a:t>
            </a:r>
            <a:r>
              <a:rPr lang="en-US" sz="2400" b="1" dirty="0" smtClean="0"/>
              <a:t>oxygenation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/>
              <a:t>placental abruption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/>
              <a:t>uterine rupture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/>
              <a:t>prolapsed </a:t>
            </a:r>
            <a:r>
              <a:rPr lang="en-US" sz="2400" b="1" dirty="0"/>
              <a:t>umbilical </a:t>
            </a:r>
            <a:r>
              <a:rPr lang="en-US" sz="2400" b="1" dirty="0" smtClean="0"/>
              <a:t>cord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/>
              <a:t>fetal hemorrhage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/>
              <a:t>and </a:t>
            </a:r>
            <a:r>
              <a:rPr lang="en-US" sz="2400" b="1" dirty="0"/>
              <a:t>fetal </a:t>
            </a:r>
            <a:r>
              <a:rPr lang="en-US" sz="2400" b="1" dirty="0" smtClean="0"/>
              <a:t>hypotension </a:t>
            </a:r>
            <a:endParaRPr lang="en-US" sz="2400" b="1" dirty="0"/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24" y="31596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3888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137" y="724228"/>
            <a:ext cx="97279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maternal </a:t>
            </a:r>
            <a:r>
              <a:rPr lang="en-US" sz="2400" b="1" dirty="0"/>
              <a:t>hypothermia can result in fetal bradycardia </a:t>
            </a:r>
            <a:r>
              <a:rPr lang="en-US" sz="2400" b="1" dirty="0" smtClean="0"/>
              <a:t>and </a:t>
            </a:r>
            <a:r>
              <a:rPr lang="en-US" sz="2400" b="1" dirty="0"/>
              <a:t>corrects with </a:t>
            </a:r>
            <a:r>
              <a:rPr lang="en-US" sz="2400" b="1" dirty="0" smtClean="0"/>
              <a:t>rewarming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FHR </a:t>
            </a:r>
            <a:r>
              <a:rPr lang="en-US" sz="2400" b="1" dirty="0"/>
              <a:t>&lt;100bpm, but </a:t>
            </a:r>
            <a:r>
              <a:rPr lang="en-US" sz="2400" b="1" dirty="0" smtClean="0"/>
              <a:t>with normal variability  </a:t>
            </a:r>
            <a:r>
              <a:rPr lang="en-US" sz="2400" b="1" dirty="0"/>
              <a:t>and accelerations </a:t>
            </a:r>
            <a:endParaRPr lang="en-US" sz="2400" b="1" dirty="0" smtClean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Maternal </a:t>
            </a:r>
            <a:r>
              <a:rPr lang="en-US" sz="2400" b="1" dirty="0"/>
              <a:t>conditions included </a:t>
            </a:r>
            <a:r>
              <a:rPr lang="en-US" sz="2400" b="1" dirty="0" err="1"/>
              <a:t>urosepsis</a:t>
            </a:r>
            <a:r>
              <a:rPr lang="en-US" sz="2400" b="1" dirty="0"/>
              <a:t>, hypoglycemia, and drug or cold weather </a:t>
            </a:r>
            <a:r>
              <a:rPr lang="en-US" sz="2400" b="1" dirty="0" smtClean="0"/>
              <a:t>exposure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Fetal bradycardia during cardiopulmonary bypass </a:t>
            </a:r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24" y="31596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3251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499" y="59821"/>
            <a:ext cx="1081897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Evaluation 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Standard </a:t>
            </a:r>
            <a:r>
              <a:rPr lang="en-US" sz="2400" b="1" dirty="0"/>
              <a:t>ultrasound examination to exclude major heart disease and </a:t>
            </a:r>
            <a:r>
              <a:rPr lang="en-US" sz="2400" b="1" dirty="0" err="1"/>
              <a:t>hydrops</a:t>
            </a:r>
            <a:r>
              <a:rPr lang="en-US" sz="2400" b="1" dirty="0"/>
              <a:t> </a:t>
            </a:r>
            <a:r>
              <a:rPr lang="en-US" sz="2400" b="1" dirty="0" err="1" smtClean="0"/>
              <a:t>fetalis</a:t>
            </a: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Biophysical </a:t>
            </a:r>
            <a:r>
              <a:rPr lang="en-US" sz="2400" b="1" dirty="0"/>
              <a:t>profile to assess fetal </a:t>
            </a:r>
            <a:r>
              <a:rPr lang="en-US" sz="2400" b="1" dirty="0" smtClean="0"/>
              <a:t>well-being</a:t>
            </a:r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 err="1"/>
              <a:t>nonstress</a:t>
            </a:r>
            <a:r>
              <a:rPr lang="en-US" sz="2400" b="1" dirty="0"/>
              <a:t> test is likely to be nonreactive with sustained bradycardias, but variability may be </a:t>
            </a:r>
            <a:r>
              <a:rPr lang="en-US" sz="2400" b="1" dirty="0" smtClean="0"/>
              <a:t>normal</a:t>
            </a:r>
          </a:p>
          <a:p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Maternal </a:t>
            </a:r>
            <a:r>
              <a:rPr lang="en-US" sz="2400" b="1" dirty="0"/>
              <a:t>laboratory testing for anti-Ro/SSA and anti-La/SSB </a:t>
            </a:r>
            <a:r>
              <a:rPr lang="en-US" sz="2400" b="1" dirty="0" smtClean="0"/>
              <a:t>antibodies</a:t>
            </a:r>
          </a:p>
          <a:p>
            <a:endParaRPr lang="fa-IR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complete history of medicinal and recreational drug use, caffeine intake, and signs of hyperthyroidism. </a:t>
            </a:r>
          </a:p>
          <a:p>
            <a:endParaRPr lang="fa-IR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complete family history of </a:t>
            </a:r>
            <a:r>
              <a:rPr lang="en-US" sz="2400" b="1" dirty="0" smtClean="0"/>
              <a:t> </a:t>
            </a:r>
            <a:r>
              <a:rPr lang="en-US" sz="2400" b="1" dirty="0"/>
              <a:t>prolonged QT </a:t>
            </a:r>
            <a:r>
              <a:rPr lang="en-US" sz="2400" b="1" dirty="0" smtClean="0"/>
              <a:t>syndrome</a:t>
            </a:r>
            <a:r>
              <a:rPr lang="en-US" sz="2400" b="1" dirty="0"/>
              <a:t>, congenital deafness , previous fetal demise, sudden unexplained death in family members younger than 50 years of age, and tuberous sclerosis. </a:t>
            </a:r>
            <a:endParaRPr lang="fa-IR" sz="2400" b="1" dirty="0"/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1" y="0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0578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873" y="103974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Management of bradycardia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838201"/>
            <a:ext cx="7670132" cy="3988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When you face with abnormal trace :</a:t>
            </a:r>
          </a:p>
          <a:p>
            <a:pPr marL="0" indent="0">
              <a:buNone/>
            </a:pPr>
            <a:r>
              <a:rPr lang="en-US" sz="2400" b="1" dirty="0"/>
              <a:t>1- confirm that the monitor is recording FHR and uterine activity adequately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2- assess uterine activity along with baseline FHR, variability, acceleration or …and place the tracing in category I,II,III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3-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Bradycardia with poor variability is on category III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4- Bradycardia with other characteristics is on category II </a:t>
            </a:r>
          </a:p>
        </p:txBody>
      </p:sp>
      <p:pic>
        <p:nvPicPr>
          <p:cNvPr id="4" name="Picture 3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82" y="103974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8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4538" y="498518"/>
            <a:ext cx="9990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Management </a:t>
            </a:r>
            <a:r>
              <a:rPr lang="en-US" sz="2400" b="1" dirty="0"/>
              <a:t>– If the standard ultrasound examination is normal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00B050"/>
                </a:solidFill>
              </a:rPr>
              <a:t>Intermittent </a:t>
            </a:r>
            <a:r>
              <a:rPr lang="en-US" sz="2400" b="1" dirty="0">
                <a:solidFill>
                  <a:srgbClr val="00B050"/>
                </a:solidFill>
              </a:rPr>
              <a:t>bradycardia </a:t>
            </a:r>
            <a:r>
              <a:rPr lang="en-US" sz="2400" b="1" dirty="0" smtClean="0">
                <a:solidFill>
                  <a:srgbClr val="00B050"/>
                </a:solidFill>
              </a:rPr>
              <a:t>&lt;110bpm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6471" y="2006673"/>
            <a:ext cx="103261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Perform FHR checks weekly for a few weeks to make sure that the bradycardia is not becoming </a:t>
            </a:r>
            <a:r>
              <a:rPr lang="en-US" sz="2400" b="1" dirty="0" smtClean="0"/>
              <a:t>sustained</a:t>
            </a:r>
          </a:p>
          <a:p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Reassessment </a:t>
            </a:r>
            <a:r>
              <a:rPr lang="en-US" sz="2400" b="1" dirty="0"/>
              <a:t>for </a:t>
            </a:r>
            <a:r>
              <a:rPr lang="en-US" sz="2400" b="1" dirty="0" err="1"/>
              <a:t>hydrops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referral </a:t>
            </a:r>
            <a:r>
              <a:rPr lang="en-US" sz="2400" b="1" dirty="0"/>
              <a:t>to a fetal cardiologist are indicated if </a:t>
            </a:r>
            <a:r>
              <a:rPr lang="en-US" sz="2400" b="1" dirty="0" smtClean="0"/>
              <a:t>the </a:t>
            </a:r>
            <a:r>
              <a:rPr lang="en-US" sz="2400" b="1" dirty="0"/>
              <a:t>intermittent bradycardia </a:t>
            </a:r>
            <a:r>
              <a:rPr lang="en-US" sz="2400" b="1" dirty="0" smtClean="0"/>
              <a:t>persists</a:t>
            </a:r>
          </a:p>
          <a:p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Sustained </a:t>
            </a:r>
            <a:r>
              <a:rPr lang="en-US" sz="2400" b="1" dirty="0"/>
              <a:t>bradycardia &lt;110bpm In consultation with the maternal cardiologist, discontinue any maternal medications that could be impacting corrected QT interval (</a:t>
            </a:r>
            <a:r>
              <a:rPr lang="en-US" sz="2400" b="1" dirty="0" err="1" smtClean="0"/>
              <a:t>QTc</a:t>
            </a:r>
            <a:r>
              <a:rPr lang="en-US" sz="2400" b="1" dirty="0" smtClean="0"/>
              <a:t>)</a:t>
            </a:r>
          </a:p>
          <a:p>
            <a:endParaRPr lang="en-US" sz="2400" b="1" dirty="0"/>
          </a:p>
        </p:txBody>
      </p:sp>
      <p:pic>
        <p:nvPicPr>
          <p:cNvPr id="4" name="Picture 3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82" y="103974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23770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5970" y="1815132"/>
            <a:ext cx="7847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Two important steps in assessing a fetal heart rate &lt;110 are :</a:t>
            </a:r>
          </a:p>
          <a:p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Distinguishing a low baseline from prolonged deceleration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Excluding artifact (maternal HR) or arrhythmia</a:t>
            </a:r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82" y="103974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31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73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723" y="976358"/>
            <a:ext cx="8744953" cy="315039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most </a:t>
            </a:r>
            <a:r>
              <a:rPr lang="en-US" sz="2400" b="1" dirty="0"/>
              <a:t>fetal arrhythmias are isolated findings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 structural or functional heart disease in10 percent of fetuses with tachycardia and 50 percent in  bradycardia 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aliasing </a:t>
            </a:r>
            <a:r>
              <a:rPr lang="en-US" sz="2400" b="1" dirty="0"/>
              <a:t>at 240 bpm limits its ability to track the most rapid </a:t>
            </a:r>
            <a:r>
              <a:rPr lang="en-US" sz="2400" b="1" dirty="0" err="1"/>
              <a:t>tachycardias</a:t>
            </a:r>
            <a:r>
              <a:rPr lang="en-US" sz="2400" b="1" dirty="0"/>
              <a:t> and very transient arrhythmias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0" indent="0">
              <a:buNone/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5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1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87" y="92044"/>
            <a:ext cx="12063813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642" y="189432"/>
            <a:ext cx="6447501" cy="118611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Maternal heart rate artifact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396" y="914401"/>
            <a:ext cx="9067800" cy="4150895"/>
          </a:xfrm>
        </p:spPr>
        <p:txBody>
          <a:bodyPr>
            <a:noAutofit/>
          </a:bodyPr>
          <a:lstStyle/>
          <a:p>
            <a:r>
              <a:rPr lang="en-US" sz="2400" b="1" dirty="0"/>
              <a:t>When the fetus is dead  uterine electrode that is used for FHR monitoring may be record maternal heart rate</a:t>
            </a:r>
          </a:p>
          <a:p>
            <a:pPr marL="109728" indent="0">
              <a:buNone/>
            </a:pPr>
            <a:endParaRPr lang="en-US" sz="2400" b="1" dirty="0"/>
          </a:p>
          <a:p>
            <a:r>
              <a:rPr lang="en-US" sz="2400" b="1" dirty="0"/>
              <a:t>Due to changes in maternal heart rate such as tachycardia or accelerations this pattern may mistaken by normal FHR </a:t>
            </a:r>
          </a:p>
          <a:p>
            <a:endParaRPr lang="en-US" sz="2400" b="1" dirty="0"/>
          </a:p>
          <a:p>
            <a:r>
              <a:rPr lang="en-US" sz="2400" b="1" dirty="0"/>
              <a:t>In majority of cases in this setting seems that the fetus is bradycardia</a:t>
            </a:r>
          </a:p>
          <a:p>
            <a:endParaRPr lang="en-US" sz="2400" b="1" dirty="0"/>
          </a:p>
          <a:p>
            <a:r>
              <a:rPr lang="en-US" sz="2400" b="1" dirty="0"/>
              <a:t>Simultaneous maternal and fetal heart rate recording is recommended( by pulse oximetry or specific probe or ultrasound)</a:t>
            </a:r>
          </a:p>
        </p:txBody>
      </p:sp>
      <p:pic>
        <p:nvPicPr>
          <p:cNvPr id="4" name="Picture 3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82" y="103974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79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6" y="0"/>
            <a:ext cx="12220486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94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303" y="0"/>
            <a:ext cx="2786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Heart block</a:t>
            </a:r>
          </a:p>
        </p:txBody>
      </p:sp>
      <p:sp>
        <p:nvSpPr>
          <p:cNvPr id="3" name="Rectangle 2"/>
          <p:cNvSpPr/>
          <p:nvPr/>
        </p:nvSpPr>
        <p:spPr>
          <a:xfrm>
            <a:off x="864367" y="967453"/>
            <a:ext cx="1154536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Blocked ectopic beats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when PACs </a:t>
            </a:r>
            <a:r>
              <a:rPr lang="en-US" sz="2400" b="1" dirty="0"/>
              <a:t>occur in </a:t>
            </a:r>
            <a:r>
              <a:rPr lang="en-US" sz="2400" b="1" dirty="0" err="1"/>
              <a:t>bigeminy</a:t>
            </a:r>
            <a:r>
              <a:rPr lang="en-US" sz="2400" b="1" dirty="0"/>
              <a:t> (or </a:t>
            </a:r>
            <a:r>
              <a:rPr lang="en-US" sz="2400" b="1" dirty="0" err="1"/>
              <a:t>trigeminy</a:t>
            </a:r>
            <a:r>
              <a:rPr lang="en-US" sz="2400" b="1" dirty="0"/>
              <a:t>) and are consistently blocked, the rhythm will be regular but slow (65 to 90 </a:t>
            </a:r>
            <a:r>
              <a:rPr lang="en-US" sz="2400" b="1" dirty="0" smtClean="0"/>
              <a:t>bpm)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weekly </a:t>
            </a:r>
            <a:r>
              <a:rPr lang="en-US" sz="2400" b="1" dirty="0"/>
              <a:t>obstetric evaluation to determine the FHR as long as atrial </a:t>
            </a:r>
            <a:r>
              <a:rPr lang="en-US" sz="2400" b="1" dirty="0" err="1"/>
              <a:t>ectopy</a:t>
            </a:r>
            <a:r>
              <a:rPr lang="en-US" sz="2400" b="1" dirty="0"/>
              <a:t> </a:t>
            </a:r>
            <a:r>
              <a:rPr lang="en-US" sz="2400" b="1" dirty="0" smtClean="0"/>
              <a:t>persists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Second-degree heart block </a:t>
            </a:r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 </a:t>
            </a:r>
            <a:r>
              <a:rPr lang="en-US" sz="2400" b="1" dirty="0" smtClean="0"/>
              <a:t>check anti-Ro/SSA </a:t>
            </a:r>
            <a:r>
              <a:rPr lang="en-US" sz="2400" b="1" dirty="0"/>
              <a:t>and anti-La/SSB antibodies</a:t>
            </a:r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Progression to complete heart block is a common outcome</a:t>
            </a:r>
          </a:p>
          <a:p>
            <a:r>
              <a:rPr lang="en-US" sz="24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there is often an irregular rhythm at a slow rate with lengthening of the mechanical PR interval from one beat to the next.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4" name="Picture 3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82" y="103974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85842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1589" y="1035725"/>
            <a:ext cx="10633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Complete (third-degree) heart block </a:t>
            </a:r>
            <a:r>
              <a:rPr lang="en-US" sz="2400" b="1" dirty="0" smtClean="0"/>
              <a:t> 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The </a:t>
            </a:r>
            <a:r>
              <a:rPr lang="en-US" sz="2400" b="1" dirty="0"/>
              <a:t>atrial rate is typically </a:t>
            </a:r>
            <a:r>
              <a:rPr lang="en-US" sz="2400" b="1" dirty="0" smtClean="0"/>
              <a:t>normal</a:t>
            </a:r>
            <a:endParaRPr lang="en-US" sz="2400" b="1" dirty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ventricular rate is typically between 50 and 80 </a:t>
            </a:r>
            <a:r>
              <a:rPr lang="en-US" sz="2400" b="1" dirty="0" smtClean="0"/>
              <a:t>bpm 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Fifty </a:t>
            </a:r>
            <a:r>
              <a:rPr lang="en-US" sz="2400" b="1" dirty="0"/>
              <a:t>percent of fetuses </a:t>
            </a:r>
            <a:r>
              <a:rPr lang="en-US" sz="2400" b="1" dirty="0" smtClean="0"/>
              <a:t>have </a:t>
            </a:r>
            <a:r>
              <a:rPr lang="en-US" sz="2400" b="1" dirty="0"/>
              <a:t>congenital heart disease 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exposure </a:t>
            </a:r>
            <a:r>
              <a:rPr lang="en-US" sz="2400" b="1" dirty="0"/>
              <a:t>to maternal autoantibodies and myocarditis. </a:t>
            </a:r>
            <a:r>
              <a:rPr lang="en-US" sz="24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heart </a:t>
            </a:r>
            <a:r>
              <a:rPr lang="en-US" sz="2400" b="1" dirty="0"/>
              <a:t>block </a:t>
            </a:r>
            <a:r>
              <a:rPr lang="en-US" sz="2400" b="1" dirty="0" smtClean="0"/>
              <a:t>is rare before </a:t>
            </a:r>
            <a:r>
              <a:rPr lang="en-US" sz="2400" b="1" dirty="0"/>
              <a:t>18 weeks or after 28 weeks. </a:t>
            </a:r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82" y="103974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42160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555" y="1135040"/>
            <a:ext cx="110952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in </a:t>
            </a:r>
            <a:r>
              <a:rPr lang="en-US" sz="2400" b="1" dirty="0" smtClean="0"/>
              <a:t>women </a:t>
            </a:r>
            <a:r>
              <a:rPr lang="en-US" sz="2400" b="1" dirty="0"/>
              <a:t>with </a:t>
            </a:r>
            <a:r>
              <a:rPr lang="en-US" sz="2400" b="1" dirty="0" smtClean="0"/>
              <a:t>SLE, </a:t>
            </a:r>
            <a:r>
              <a:rPr lang="en-US" sz="2400" b="1" dirty="0" err="1"/>
              <a:t>Sjögren's</a:t>
            </a:r>
            <a:r>
              <a:rPr lang="en-US" sz="2400" b="1" dirty="0"/>
              <a:t> syndrome, rheumatoid arthritis, scleroderma, and undifferentiated connective tissue disorders </a:t>
            </a:r>
            <a:r>
              <a:rPr lang="en-US" sz="2400" b="1" dirty="0" smtClean="0"/>
              <a:t>with anti-SS-A/Ro</a:t>
            </a:r>
            <a:r>
              <a:rPr lang="en-US" sz="2400" b="1" dirty="0"/>
              <a:t>, anti-SS-B/La, or </a:t>
            </a:r>
            <a:r>
              <a:rPr lang="en-US" sz="2400" b="1" dirty="0" smtClean="0"/>
              <a:t>both</a:t>
            </a:r>
          </a:p>
          <a:p>
            <a:r>
              <a:rPr lang="en-US" sz="2400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Many </a:t>
            </a:r>
            <a:r>
              <a:rPr lang="en-US" sz="2400" b="1" dirty="0"/>
              <a:t>women carrying a fetus with CAVB do not have symptoms </a:t>
            </a:r>
            <a:r>
              <a:rPr lang="en-US" sz="2400" b="1" dirty="0" smtClean="0"/>
              <a:t>, </a:t>
            </a:r>
            <a:r>
              <a:rPr lang="en-US" sz="2400" b="1" dirty="0"/>
              <a:t>with half demonstrating only serologic evidence of disease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The risk of a woman with SS-A/Ro and SS-B/La antibodies and no prior affected infant having a fetus with heart block is 1% to 2%. </a:t>
            </a:r>
            <a:endParaRPr lang="en-US" sz="2400" b="1" dirty="0" smtClean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The risk of recurrence of CAVB in subsequent pregnancies after delivering an affected infant is 10% to 16%</a:t>
            </a:r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82" y="103974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15330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0792" y="1245521"/>
            <a:ext cx="98191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Management Options for Heart Block 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Second-degree </a:t>
            </a:r>
            <a:r>
              <a:rPr lang="en-US" sz="2400" b="1" dirty="0"/>
              <a:t>AV block (</a:t>
            </a:r>
            <a:r>
              <a:rPr lang="en-US" sz="2400" b="1" dirty="0" err="1"/>
              <a:t>Mobitz</a:t>
            </a:r>
            <a:r>
              <a:rPr lang="en-US" sz="2400" b="1" dirty="0"/>
              <a:t> type </a:t>
            </a:r>
            <a:r>
              <a:rPr lang="en-US" sz="2400" b="1" dirty="0" smtClean="0"/>
              <a:t>I/</a:t>
            </a:r>
            <a:r>
              <a:rPr lang="en-US" sz="2400" b="1" dirty="0" err="1" smtClean="0"/>
              <a:t>Wenckebach</a:t>
            </a:r>
            <a:r>
              <a:rPr lang="en-US" sz="2400" b="1" dirty="0" smtClean="0"/>
              <a:t>): </a:t>
            </a:r>
            <a:r>
              <a:rPr lang="en-US" sz="2400" b="1" dirty="0"/>
              <a:t>No treatment is necessary in asymptomatic fetuses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Second-Degree </a:t>
            </a:r>
            <a:r>
              <a:rPr lang="en-US" sz="2400" b="1" dirty="0" err="1"/>
              <a:t>Atrioventricular</a:t>
            </a:r>
            <a:r>
              <a:rPr lang="en-US" sz="2400" b="1" dirty="0"/>
              <a:t> Block (</a:t>
            </a:r>
            <a:r>
              <a:rPr lang="en-US" sz="2400" b="1" dirty="0" err="1"/>
              <a:t>Mobitz</a:t>
            </a:r>
            <a:r>
              <a:rPr lang="en-US" sz="2400" b="1" dirty="0"/>
              <a:t> Type II and Advanced Types) Management of these conduction abnormalities is similar to that of complete AV block </a:t>
            </a:r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82" y="103974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59526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8481" y="557062"/>
            <a:ext cx="1060817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Third-Degree or Complete </a:t>
            </a:r>
            <a:r>
              <a:rPr lang="en-US" sz="2400" b="1" dirty="0" err="1">
                <a:solidFill>
                  <a:srgbClr val="FF0000"/>
                </a:solidFill>
              </a:rPr>
              <a:t>Atrioventicular</a:t>
            </a:r>
            <a:r>
              <a:rPr lang="en-US" sz="2400" b="1" dirty="0">
                <a:solidFill>
                  <a:srgbClr val="FF0000"/>
                </a:solidFill>
              </a:rPr>
              <a:t> Block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Maternal </a:t>
            </a:r>
            <a:r>
              <a:rPr lang="en-US" sz="2400" b="1" dirty="0"/>
              <a:t>or direct fetal administration of sympathomimetic agents such as </a:t>
            </a:r>
            <a:r>
              <a:rPr lang="en-US" sz="2400" b="1" dirty="0" err="1"/>
              <a:t>terbutaline</a:t>
            </a:r>
            <a:r>
              <a:rPr lang="en-US" sz="2400" b="1" dirty="0"/>
              <a:t>, isoproterenol, and salbutamol have some efficacy in increasing both fetal heart rate and contractility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/>
              <a:t>transuterine</a:t>
            </a:r>
            <a:r>
              <a:rPr lang="en-US" sz="2400" b="1" dirty="0"/>
              <a:t>-transthoracic pacing has been reported in a few human fetuses.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 Despite technical successes, all reported treated fetuses have died. </a:t>
            </a:r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Removal of the anti-SS-A/Ro and anti-SS-B/La in a few cases by </a:t>
            </a:r>
            <a:r>
              <a:rPr lang="en-US" sz="2400" b="1" dirty="0" err="1"/>
              <a:t>plasmapheresis</a:t>
            </a:r>
            <a:r>
              <a:rPr lang="en-US" sz="2400" b="1" dirty="0"/>
              <a:t> with variable results.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 Intravenous </a:t>
            </a:r>
            <a:r>
              <a:rPr lang="en-US" sz="2400" b="1" dirty="0" err="1"/>
              <a:t>gammaglobulin</a:t>
            </a:r>
            <a:r>
              <a:rPr lang="en-US" sz="2400" b="1" dirty="0"/>
              <a:t> has also been reported to reduce the maternal anti-Ro antibody titer.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11" y="91186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44639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5771" y="1233195"/>
            <a:ext cx="91041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Fluorinated steroids such as dexamethasone and betamethasone have been used for prevention and treatment </a:t>
            </a:r>
            <a:r>
              <a:rPr lang="en-US" sz="2400" b="1"/>
              <a:t>of </a:t>
            </a:r>
            <a:r>
              <a:rPr lang="en-US" sz="2400" b="1" smtClean="0"/>
              <a:t>CAVB</a:t>
            </a:r>
            <a:endParaRPr lang="en-US" sz="2400" b="1"/>
          </a:p>
          <a:p>
            <a:r>
              <a:rPr lang="en-US" sz="2400" b="1" smtClean="0"/>
              <a:t> </a:t>
            </a:r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Steroids </a:t>
            </a:r>
            <a:r>
              <a:rPr lang="en-US" sz="2400" b="1" dirty="0"/>
              <a:t>administered shortly after the onset of early AV block (second-degree) may have reversed the block or prevented its advancement in at least some fetuses. </a:t>
            </a:r>
            <a:endParaRPr lang="en-US" sz="2400" b="1" dirty="0" smtClean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Although </a:t>
            </a:r>
            <a:r>
              <a:rPr lang="en-US" sz="2400" b="1" dirty="0"/>
              <a:t>steroids will not reverse CAVB, they may ameliorate myocardial inflammation and dysfunction and help optimize fetal cardiac output. 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11" y="91186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60281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0672" y="1103489"/>
            <a:ext cx="102065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MANAGEMENT OF LABOR AND DELIVERY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fetus with </a:t>
            </a:r>
            <a:r>
              <a:rPr lang="en-US" sz="2400" b="1" dirty="0" smtClean="0"/>
              <a:t>arrhythmia </a:t>
            </a:r>
            <a:r>
              <a:rPr lang="en-US" sz="2400" b="1" dirty="0"/>
              <a:t>can undergo labor and </a:t>
            </a:r>
            <a:r>
              <a:rPr lang="en-US" sz="2400" b="1" dirty="0" smtClean="0"/>
              <a:t> vaginal delivery  </a:t>
            </a:r>
            <a:r>
              <a:rPr lang="en-US" sz="2400" b="1" dirty="0"/>
              <a:t>as long as fetal well-being can be monitored </a:t>
            </a:r>
            <a:endParaRPr lang="en-US" sz="2400" b="1" dirty="0" smtClean="0"/>
          </a:p>
          <a:p>
            <a:endParaRPr lang="fa-IR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Fetuses with intermittent arrhythmias may display a normal fetal heart rate (FHR) pattern </a:t>
            </a:r>
            <a:r>
              <a:rPr lang="en-US" sz="2400" b="1" dirty="0" smtClean="0"/>
              <a:t>frequently</a:t>
            </a:r>
          </a:p>
          <a:p>
            <a:endParaRPr lang="fa-IR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If </a:t>
            </a:r>
            <a:r>
              <a:rPr lang="en-US" sz="2400" b="1" dirty="0"/>
              <a:t>fetal wellbeing cannot be evaluated adequately, then cesarean delivery is the best </a:t>
            </a:r>
            <a:r>
              <a:rPr lang="en-US" sz="2400" b="1" dirty="0" smtClean="0"/>
              <a:t>option</a:t>
            </a:r>
          </a:p>
          <a:p>
            <a:r>
              <a:rPr lang="en-US" sz="2400" b="1" dirty="0" smtClean="0"/>
              <a:t> </a:t>
            </a:r>
            <a:endParaRPr lang="fa-IR" sz="2400" b="1" dirty="0" smtClean="0"/>
          </a:p>
          <a:p>
            <a:endParaRPr lang="fa-IR" sz="2400" b="1" dirty="0" smtClean="0"/>
          </a:p>
          <a:p>
            <a:endParaRPr lang="en-US" sz="2400" b="1" dirty="0"/>
          </a:p>
        </p:txBody>
      </p:sp>
      <p:pic>
        <p:nvPicPr>
          <p:cNvPr id="3" name="Picture 2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11" y="91186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900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01554"/>
          </a:xfrm>
          <a:prstGeom prst="rect">
            <a:avLst/>
          </a:prstGeom>
        </p:spPr>
      </p:pic>
      <p:pic>
        <p:nvPicPr>
          <p:cNvPr id="3" name="Picture 5" descr="sgv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53" y="314059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71978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3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894" y="162637"/>
            <a:ext cx="10351106" cy="1280890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IRREGULAR </a:t>
            </a:r>
            <a:r>
              <a:rPr lang="en-US" sz="2800" b="1" dirty="0" smtClean="0">
                <a:solidFill>
                  <a:srgbClr val="FF0000"/>
                </a:solidFill>
              </a:rPr>
              <a:t>RHYTHMS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smtClean="0"/>
              <a:t>Fetal </a:t>
            </a:r>
            <a:r>
              <a:rPr lang="en-US" sz="2800" b="1" dirty="0"/>
              <a:t>arrhythmias </a:t>
            </a:r>
            <a:r>
              <a:rPr lang="en-US" sz="2800" b="1" dirty="0" smtClean="0"/>
              <a:t>in </a:t>
            </a:r>
            <a:r>
              <a:rPr lang="en-US" sz="2800" b="1" dirty="0"/>
              <a:t>1% to 3% of all </a:t>
            </a:r>
            <a:r>
              <a:rPr lang="en-US" sz="2800" b="1" dirty="0" smtClean="0"/>
              <a:t>pregnancies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 smtClean="0"/>
              <a:t> </a:t>
            </a:r>
            <a:r>
              <a:rPr lang="fa-IR" sz="2800" b="1" dirty="0"/>
              <a:t/>
            </a:r>
            <a:br>
              <a:rPr lang="fa-IR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extrasystoles</a:t>
            </a:r>
            <a:r>
              <a:rPr lang="en-US" sz="2800" b="1" dirty="0" smtClean="0"/>
              <a:t> </a:t>
            </a:r>
            <a:r>
              <a:rPr lang="en-US" sz="2800" b="1" dirty="0"/>
              <a:t>are the most common cause </a:t>
            </a:r>
            <a:r>
              <a:rPr lang="en-US" sz="2800" b="1" dirty="0" smtClean="0"/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0894" y="3289719"/>
            <a:ext cx="94427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intermittently Irregular rhythms </a:t>
            </a:r>
            <a:r>
              <a:rPr lang="en-US" sz="2400" b="1" dirty="0" smtClean="0"/>
              <a:t> </a:t>
            </a:r>
            <a:r>
              <a:rPr lang="en-US" sz="2400" b="1" dirty="0"/>
              <a:t>well tolerated </a:t>
            </a:r>
            <a:r>
              <a:rPr lang="en-US" sz="2400" b="1" dirty="0" smtClean="0"/>
              <a:t> 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Persistent </a:t>
            </a:r>
            <a:r>
              <a:rPr lang="en-US" sz="2400" b="1" dirty="0" err="1"/>
              <a:t>ectopy</a:t>
            </a:r>
            <a:r>
              <a:rPr lang="en-US" sz="2400" b="1" dirty="0"/>
              <a:t> or </a:t>
            </a:r>
            <a:r>
              <a:rPr lang="en-US" sz="2400" b="1" dirty="0" err="1"/>
              <a:t>ectopy</a:t>
            </a:r>
            <a:r>
              <a:rPr lang="en-US" sz="2400" b="1" dirty="0"/>
              <a:t> of ventricular origin </a:t>
            </a:r>
            <a:r>
              <a:rPr lang="en-US" sz="2400" b="1" dirty="0" smtClean="0"/>
              <a:t>or Irregular </a:t>
            </a:r>
            <a:r>
              <a:rPr lang="en-US" sz="2400" b="1" dirty="0"/>
              <a:t>rhythms due to conduction abnormalities </a:t>
            </a:r>
            <a:r>
              <a:rPr lang="en-US" sz="2400" b="1" dirty="0" smtClean="0"/>
              <a:t>have concern</a:t>
            </a: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/>
          </a:p>
        </p:txBody>
      </p:sp>
      <p:pic>
        <p:nvPicPr>
          <p:cNvPr id="4" name="Picture 5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53" y="314059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8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8423" y="383874"/>
            <a:ext cx="1100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Irregular Heart Rate </a:t>
            </a:r>
            <a:endParaRPr lang="fa-IR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/>
              <a:t>Premature atrial contractions (PACs) are the result of </a:t>
            </a:r>
            <a:r>
              <a:rPr lang="en-US" sz="2400" b="1" dirty="0" err="1"/>
              <a:t>nonsinus</a:t>
            </a:r>
            <a:r>
              <a:rPr lang="en-US" sz="2400" b="1" dirty="0"/>
              <a:t> atrial </a:t>
            </a:r>
            <a:r>
              <a:rPr lang="en-US" sz="2400" b="1" dirty="0" smtClean="0"/>
              <a:t>depolarization</a:t>
            </a:r>
            <a:endParaRPr lang="en-US" sz="2400" b="1" dirty="0"/>
          </a:p>
          <a:p>
            <a:endParaRPr lang="fa-IR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1</a:t>
            </a:r>
            <a:r>
              <a:rPr lang="en-US" sz="2400" b="1" dirty="0"/>
              <a:t>% to 3% of all </a:t>
            </a:r>
            <a:r>
              <a:rPr lang="en-US" sz="2400" b="1" dirty="0" smtClean="0"/>
              <a:t>pregnancies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associated </a:t>
            </a:r>
            <a:r>
              <a:rPr lang="en-US" sz="2400" b="1" dirty="0"/>
              <a:t>with illicit drug use, trisomy 18, and </a:t>
            </a:r>
            <a:r>
              <a:rPr lang="en-US" sz="2400" b="1" dirty="0" smtClean="0"/>
              <a:t>hyperthyroidism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Rarely</a:t>
            </a:r>
            <a:r>
              <a:rPr lang="en-US" sz="2400" b="1" dirty="0"/>
              <a:t>, </a:t>
            </a:r>
            <a:r>
              <a:rPr lang="en-US" sz="2400" b="1" dirty="0" smtClean="0"/>
              <a:t>are trigger of </a:t>
            </a:r>
            <a:r>
              <a:rPr lang="en-US" sz="2400" b="1" dirty="0"/>
              <a:t>sustained </a:t>
            </a:r>
            <a:r>
              <a:rPr lang="en-US" sz="2400" b="1" dirty="0" smtClean="0"/>
              <a:t>SVT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Fetal </a:t>
            </a:r>
            <a:r>
              <a:rPr lang="en-US" sz="2400" b="1" dirty="0"/>
              <a:t>PACs </a:t>
            </a:r>
            <a:r>
              <a:rPr lang="en-US" sz="2400" b="1" dirty="0" smtClean="0"/>
              <a:t>,early </a:t>
            </a:r>
            <a:r>
              <a:rPr lang="en-US" sz="2400" b="1" dirty="0"/>
              <a:t>atrial wall movement (M-mode), mitral inflow (Doppler) pattern, or inferior vena cava flow (Doppler) pattern. </a:t>
            </a:r>
          </a:p>
        </p:txBody>
      </p:sp>
      <p:pic>
        <p:nvPicPr>
          <p:cNvPr id="3" name="Picture 5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53" y="314059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68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2048" y="1289730"/>
            <a:ext cx="107477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Management Options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Isolated </a:t>
            </a:r>
            <a:r>
              <a:rPr lang="en-US" sz="2400" b="1" dirty="0"/>
              <a:t>PACs require no </a:t>
            </a:r>
            <a:r>
              <a:rPr lang="en-US" sz="2400" b="1" dirty="0" smtClean="0"/>
              <a:t>treatment</a:t>
            </a:r>
            <a:endParaRPr lang="en-US" sz="2400" b="1" dirty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recurrent </a:t>
            </a:r>
            <a:r>
              <a:rPr lang="en-US" sz="2400" b="1" dirty="0"/>
              <a:t>auscultation </a:t>
            </a:r>
            <a:r>
              <a:rPr lang="en-US" sz="2400" b="1" dirty="0" smtClean="0"/>
              <a:t>of FHR </a:t>
            </a:r>
            <a:r>
              <a:rPr lang="en-US" sz="2400" b="1" dirty="0"/>
              <a:t>due to association with SVT </a:t>
            </a:r>
            <a:r>
              <a:rPr lang="en-US" sz="2400" b="1" dirty="0" smtClean="0"/>
              <a:t>until </a:t>
            </a:r>
            <a:r>
              <a:rPr lang="en-US" sz="2400" b="1" dirty="0"/>
              <a:t>the ectopic beats resolve. </a:t>
            </a:r>
            <a:endParaRPr lang="en-US" sz="2400" b="1" dirty="0" smtClean="0"/>
          </a:p>
          <a:p>
            <a:r>
              <a:rPr lang="en-US" sz="2400" b="1" dirty="0" smtClean="0"/>
              <a:t> </a:t>
            </a:r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Frequent</a:t>
            </a:r>
            <a:r>
              <a:rPr lang="en-US" sz="2400" b="1" dirty="0"/>
              <a:t>, blocked PACs (e.g., fetal </a:t>
            </a:r>
            <a:r>
              <a:rPr lang="en-US" sz="2400" b="1" dirty="0" err="1"/>
              <a:t>bigeminy</a:t>
            </a:r>
            <a:r>
              <a:rPr lang="en-US" sz="2400" b="1" dirty="0"/>
              <a:t>) may appear to be a fetal </a:t>
            </a:r>
            <a:r>
              <a:rPr lang="en-US" sz="2400" b="1" dirty="0" smtClean="0"/>
              <a:t>bradycardia</a:t>
            </a:r>
            <a:endParaRPr lang="en-US" sz="2400" b="1" dirty="0"/>
          </a:p>
          <a:p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 avoid </a:t>
            </a:r>
            <a:r>
              <a:rPr lang="en-US" sz="2400" b="1" dirty="0"/>
              <a:t>caffeine and </a:t>
            </a:r>
            <a:r>
              <a:rPr lang="en-US" sz="2400" b="1" dirty="0" smtClean="0"/>
              <a:t> </a:t>
            </a:r>
            <a:r>
              <a:rPr lang="en-US" sz="2400" b="1" dirty="0"/>
              <a:t>β-adrenergic drugs (e.g., </a:t>
            </a:r>
            <a:r>
              <a:rPr lang="en-US" sz="2400" b="1" dirty="0" err="1"/>
              <a:t>terbutaline</a:t>
            </a:r>
            <a:r>
              <a:rPr lang="en-US" sz="2400" b="1" dirty="0" smtClean="0"/>
              <a:t>) </a:t>
            </a:r>
            <a:r>
              <a:rPr lang="en-US" sz="2400" b="1" dirty="0"/>
              <a:t>,</a:t>
            </a:r>
            <a:r>
              <a:rPr lang="en-US" sz="2400" b="1" dirty="0" smtClean="0"/>
              <a:t>excess </a:t>
            </a:r>
            <a:r>
              <a:rPr lang="en-US" sz="2400" b="1" dirty="0"/>
              <a:t>amount of calcium containing foods (milk products).</a:t>
            </a:r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3" name="Picture 5" descr="sg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89" y="0"/>
            <a:ext cx="1152970" cy="9317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570439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1851</TotalTime>
  <Words>2892</Words>
  <Application>Microsoft Office PowerPoint</Application>
  <PresentationFormat>Widescreen</PresentationFormat>
  <Paragraphs>463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Cambria Math</vt:lpstr>
      <vt:lpstr>Century Gothic</vt:lpstr>
      <vt:lpstr>Symbol</vt:lpstr>
      <vt:lpstr>Tahoma</vt:lpstr>
      <vt:lpstr>Times New Roman</vt:lpstr>
      <vt:lpstr>Wingdings</vt:lpstr>
      <vt:lpstr>Wingdings 3</vt:lpstr>
      <vt:lpstr>Wisp</vt:lpstr>
      <vt:lpstr>PowerPoint Presentation</vt:lpstr>
      <vt:lpstr>fetal arrhythmias ,fetal tachycardia and bradycardia   </vt:lpstr>
      <vt:lpstr>PowerPoint Presentation</vt:lpstr>
      <vt:lpstr>   Baseline Fetal Heart Rate</vt:lpstr>
      <vt:lpstr> </vt:lpstr>
      <vt:lpstr>PowerPoint Presentation</vt:lpstr>
      <vt:lpstr>IRREGULAR RHYTHMS  Fetal arrhythmias in 1% to 3% of all pregnancies    extrasystoles are the most common cause  </vt:lpstr>
      <vt:lpstr>PowerPoint Presentation</vt:lpstr>
      <vt:lpstr>PowerPoint Presentation</vt:lpstr>
      <vt:lpstr>PowerPoint Presentation</vt:lpstr>
      <vt:lpstr>TACHYARRHYTHMIAS (FHR &gt;160 bpm)</vt:lpstr>
      <vt:lpstr>sinus tachycardia (160 to 200 bpm)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and differential diagnosis</vt:lpstr>
      <vt:lpstr>PowerPoint Presentation</vt:lpstr>
      <vt:lpstr>Management</vt:lpstr>
      <vt:lpstr>Intrapartum </vt:lpstr>
      <vt:lpstr>PowerPoint Presentation</vt:lpstr>
      <vt:lpstr>supraventricular tachycardia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of bradycardia</vt:lpstr>
      <vt:lpstr>PowerPoint Presentation</vt:lpstr>
      <vt:lpstr>PowerPoint Presentation</vt:lpstr>
      <vt:lpstr>PowerPoint Presentation</vt:lpstr>
      <vt:lpstr>Maternal heart rate artifact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154</cp:revision>
  <dcterms:created xsi:type="dcterms:W3CDTF">2020-11-01T06:57:52Z</dcterms:created>
  <dcterms:modified xsi:type="dcterms:W3CDTF">2024-02-02T17:12:00Z</dcterms:modified>
</cp:coreProperties>
</file>